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776fb838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776fb838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Jordan slide 3</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776fb838d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776fb838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Jerry slide 1</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776fb838d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776fb838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Jerry slide 2</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7776fb838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776fb838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Jerry slide 3</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776fb838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776fb838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Jordan slide 4</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776fb838d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776fb838d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Jordan slide 5</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7776fb838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776fb838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Connor slide 1</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7776fb838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776fb838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Connor Slide 2</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776fb838d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776fb838d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Connor slide 3</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7776fb838d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776fb838d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Connor slide 4</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779ef593b5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79ef593b5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 slide 1</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779ef593b5_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79ef593b5_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Matthew slide 1</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7776fb838d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776fb838d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Matthew slide 2</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79ef593b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79ef593b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Matthew slide 3</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7788c024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788c024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Enrique slide 1</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84cff873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4cff873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Enrique slide 2</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7788c024c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788c024c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Enrique slide 3</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7776fb838d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7776fb838d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That’s all folks!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776fb838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776fb838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 slide 2</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7776fb838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776fb838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 slide 3</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776fb838d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776fb838d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 &amp; Adam slide 1</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79ef593b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79ef593b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 &amp; Adam slide 2</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776fb838d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776fb838d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 &amp; Adam slide 3</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776fb838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776fb838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Jordan slide 1</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776fb838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776fb838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Jordan slide 2</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drive.google.com/file/d/1DXjzg4W-ZN8Y3XYfvVxtNEb2c_xBAnZu/view" TargetMode="Externa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drive.google.com/file/d/1GF8u6DG4n1Y40zohxxM51aEAqPouN5Xh/view" TargetMode="External"/><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drive.google.com/file/d/173l56d2jlspbqImjcL_r5KwYUi94gjbH/view" TargetMode="External"/><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github.com/stoicSolutions/cis490_2020_projec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2460950" y="1172575"/>
            <a:ext cx="38043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Stoic Solutions</a:t>
            </a:r>
            <a:endParaRPr/>
          </a:p>
        </p:txBody>
      </p:sp>
      <p:sp>
        <p:nvSpPr>
          <p:cNvPr id="86" name="Google Shape;86;p13"/>
          <p:cNvSpPr txBox="1"/>
          <p:nvPr>
            <p:ph idx="1" type="subTitle"/>
          </p:nvPr>
        </p:nvSpPr>
        <p:spPr>
          <a:xfrm>
            <a:off x="598100" y="2468735"/>
            <a:ext cx="8222100" cy="8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Keep America Beautiful - Litter Detective (Machine Learning)</a:t>
            </a:r>
            <a:endParaRPr/>
          </a:p>
          <a:p>
            <a:pPr indent="0" lvl="0" marL="0" rtl="0" algn="l">
              <a:spcBef>
                <a:spcPts val="0"/>
              </a:spcBef>
              <a:spcAft>
                <a:spcPts val="0"/>
              </a:spcAft>
              <a:buNone/>
            </a:pPr>
            <a:r>
              <a:rPr lang="en"/>
              <a:t>	</a:t>
            </a:r>
            <a:r>
              <a:rPr lang="en" sz="1700"/>
              <a:t>Dr. Wesley Schultz &amp; Dr. Kristin Stewart</a:t>
            </a:r>
            <a:endParaRPr sz="1700"/>
          </a:p>
          <a:p>
            <a:pPr indent="0" lvl="0" marL="0" rtl="0" algn="l">
              <a:spcBef>
                <a:spcPts val="0"/>
              </a:spcBef>
              <a:spcAft>
                <a:spcPts val="0"/>
              </a:spcAft>
              <a:buNone/>
            </a:pPr>
            <a:r>
              <a:rPr lang="en"/>
              <a:t>	</a:t>
            </a:r>
            <a:endParaRPr/>
          </a:p>
        </p:txBody>
      </p:sp>
      <p:sp>
        <p:nvSpPr>
          <p:cNvPr id="87" name="Google Shape;87;p13"/>
          <p:cNvSpPr txBox="1"/>
          <p:nvPr>
            <p:ph idx="1" type="subTitle"/>
          </p:nvPr>
        </p:nvSpPr>
        <p:spPr>
          <a:xfrm>
            <a:off x="1121025" y="3196375"/>
            <a:ext cx="5453400" cy="17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rPr lang="en" sz="1400"/>
              <a:t>Team Leader: Chris Bertram</a:t>
            </a:r>
            <a:endParaRPr sz="1400"/>
          </a:p>
          <a:p>
            <a:pPr indent="0" lvl="0" marL="0" rtl="0" algn="l">
              <a:spcBef>
                <a:spcPts val="0"/>
              </a:spcBef>
              <a:spcAft>
                <a:spcPts val="0"/>
              </a:spcAft>
              <a:buNone/>
            </a:pPr>
            <a:r>
              <a:rPr lang="en" sz="1400"/>
              <a:t>Project Manager: Adam Hebel</a:t>
            </a:r>
            <a:endParaRPr sz="1400"/>
          </a:p>
          <a:p>
            <a:pPr indent="0" lvl="0" marL="0" rtl="0" algn="l">
              <a:spcBef>
                <a:spcPts val="0"/>
              </a:spcBef>
              <a:spcAft>
                <a:spcPts val="0"/>
              </a:spcAft>
              <a:buNone/>
            </a:pPr>
            <a:r>
              <a:rPr lang="en" sz="1400"/>
              <a:t>Documentation/Training: Brian Rattanasith</a:t>
            </a:r>
            <a:endParaRPr sz="1400"/>
          </a:p>
          <a:p>
            <a:pPr indent="0" lvl="0" marL="0" rtl="0" algn="l">
              <a:spcBef>
                <a:spcPts val="0"/>
              </a:spcBef>
              <a:spcAft>
                <a:spcPts val="0"/>
              </a:spcAft>
              <a:buNone/>
            </a:pPr>
            <a:r>
              <a:rPr lang="en" sz="1400"/>
              <a:t>Programmers: Jerry Compton, Jordan Mower, Enrique Jimenez</a:t>
            </a:r>
            <a:endParaRPr sz="1400"/>
          </a:p>
          <a:p>
            <a:pPr indent="0" lvl="0" marL="0" rtl="0" algn="l">
              <a:spcBef>
                <a:spcPts val="0"/>
              </a:spcBef>
              <a:spcAft>
                <a:spcPts val="0"/>
              </a:spcAft>
              <a:buNone/>
            </a:pPr>
            <a:r>
              <a:rPr lang="en" sz="1400"/>
              <a:t>Database Admin: Connor Myers</a:t>
            </a:r>
            <a:endParaRPr sz="1400"/>
          </a:p>
          <a:p>
            <a:pPr indent="0" lvl="0" marL="0" rtl="0" algn="l">
              <a:spcBef>
                <a:spcPts val="0"/>
              </a:spcBef>
              <a:spcAft>
                <a:spcPts val="0"/>
              </a:spcAft>
              <a:buNone/>
            </a:pPr>
            <a:r>
              <a:rPr lang="en" sz="1400"/>
              <a:t>System Analyst/Research: Matthew Adamus</a:t>
            </a:r>
            <a:endParaRPr sz="1400"/>
          </a:p>
        </p:txBody>
      </p:sp>
      <p:pic>
        <p:nvPicPr>
          <p:cNvPr id="88" name="Google Shape;88;p13"/>
          <p:cNvPicPr preferRelativeResize="0"/>
          <p:nvPr/>
        </p:nvPicPr>
        <p:blipFill>
          <a:blip r:embed="rId3">
            <a:alphaModFix/>
          </a:blip>
          <a:stretch>
            <a:fillRect/>
          </a:stretch>
        </p:blipFill>
        <p:spPr>
          <a:xfrm>
            <a:off x="708843" y="750575"/>
            <a:ext cx="1818650" cy="16827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311700" y="410000"/>
            <a:ext cx="8520600" cy="54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of Design Decision #1</a:t>
            </a:r>
            <a:endParaRPr/>
          </a:p>
        </p:txBody>
      </p:sp>
      <p:sp>
        <p:nvSpPr>
          <p:cNvPr id="154" name="Google Shape;154;p22"/>
          <p:cNvSpPr txBox="1"/>
          <p:nvPr>
            <p:ph idx="1" type="body"/>
          </p:nvPr>
        </p:nvSpPr>
        <p:spPr>
          <a:xfrm>
            <a:off x="264150" y="1020700"/>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Manually map routes along the streets of San Marcos using plotaroute.com.</a:t>
            </a:r>
            <a:endParaRPr/>
          </a:p>
          <a:p>
            <a:pPr indent="-317500" lvl="1" marL="914400" rtl="0" algn="l">
              <a:spcBef>
                <a:spcPts val="0"/>
              </a:spcBef>
              <a:spcAft>
                <a:spcPts val="0"/>
              </a:spcAft>
              <a:buSzPts val="1400"/>
              <a:buChar char="○"/>
            </a:pPr>
            <a:r>
              <a:rPr lang="en"/>
              <a:t>Pros: </a:t>
            </a:r>
            <a:endParaRPr/>
          </a:p>
          <a:p>
            <a:pPr indent="-317500" lvl="2" marL="1371600" rtl="0" algn="l">
              <a:spcBef>
                <a:spcPts val="0"/>
              </a:spcBef>
              <a:spcAft>
                <a:spcPts val="0"/>
              </a:spcAft>
              <a:buSzPts val="1400"/>
              <a:buChar char="■"/>
            </a:pPr>
            <a:r>
              <a:rPr lang="en"/>
              <a:t>Allows us to generate coordinate pairs from the GPX Files from the streets.</a:t>
            </a:r>
            <a:endParaRPr/>
          </a:p>
          <a:p>
            <a:pPr indent="-317500" lvl="2" marL="1371600" rtl="0" algn="l">
              <a:spcBef>
                <a:spcPts val="0"/>
              </a:spcBef>
              <a:spcAft>
                <a:spcPts val="0"/>
              </a:spcAft>
              <a:buSzPts val="1400"/>
              <a:buChar char="■"/>
            </a:pPr>
            <a:r>
              <a:rPr lang="en"/>
              <a:t>Easily parsed and passed to Google Street View API.</a:t>
            </a:r>
            <a:endParaRPr/>
          </a:p>
          <a:p>
            <a:pPr indent="-317500" lvl="2" marL="1371600" rtl="0" algn="l">
              <a:spcBef>
                <a:spcPts val="0"/>
              </a:spcBef>
              <a:spcAft>
                <a:spcPts val="0"/>
              </a:spcAft>
              <a:buSzPts val="1400"/>
              <a:buChar char="■"/>
            </a:pPr>
            <a:r>
              <a:rPr lang="en"/>
              <a:t>Set of coordinates is manageable (approximately 500 foot intervals).</a:t>
            </a:r>
            <a:endParaRPr/>
          </a:p>
          <a:p>
            <a:pPr indent="-317500" lvl="1" marL="914400" rtl="0" algn="l">
              <a:spcBef>
                <a:spcPts val="0"/>
              </a:spcBef>
              <a:spcAft>
                <a:spcPts val="0"/>
              </a:spcAft>
              <a:buSzPts val="1400"/>
              <a:buChar char="○"/>
            </a:pPr>
            <a:r>
              <a:rPr lang="en"/>
              <a:t>Cons:</a:t>
            </a:r>
            <a:endParaRPr/>
          </a:p>
          <a:p>
            <a:pPr indent="-317500" lvl="2" marL="1371600" rtl="0" algn="l">
              <a:spcBef>
                <a:spcPts val="0"/>
              </a:spcBef>
              <a:spcAft>
                <a:spcPts val="0"/>
              </a:spcAft>
              <a:buSzPts val="1400"/>
              <a:buChar char="■"/>
            </a:pPr>
            <a:r>
              <a:rPr lang="en"/>
              <a:t>Data has a lower resolution</a:t>
            </a:r>
            <a:endParaRPr/>
          </a:p>
          <a:p>
            <a:pPr indent="-317500" lvl="2" marL="1371600" rtl="0" algn="l">
              <a:spcBef>
                <a:spcPts val="0"/>
              </a:spcBef>
              <a:spcAft>
                <a:spcPts val="0"/>
              </a:spcAft>
              <a:buSzPts val="1400"/>
              <a:buChar char="■"/>
            </a:pPr>
            <a:r>
              <a:rPr lang="en"/>
              <a:t>Time intensive</a:t>
            </a:r>
            <a:endParaRPr/>
          </a:p>
          <a:p>
            <a:pPr indent="-317500" lvl="2" marL="1371600" rtl="0" algn="l">
              <a:spcBef>
                <a:spcPts val="0"/>
              </a:spcBef>
              <a:spcAft>
                <a:spcPts val="0"/>
              </a:spcAft>
              <a:buSzPts val="1400"/>
              <a:buChar char="■"/>
            </a:pPr>
            <a:r>
              <a:rPr lang="en"/>
              <a:t>Prone to human error</a:t>
            </a:r>
            <a:endParaRPr/>
          </a:p>
          <a:p>
            <a:pPr indent="-317500" lvl="2" marL="1371600" rtl="0" algn="l">
              <a:spcBef>
                <a:spcPts val="0"/>
              </a:spcBef>
              <a:spcAft>
                <a:spcPts val="0"/>
              </a:spcAft>
              <a:buSzPts val="1400"/>
              <a:buChar char="■"/>
            </a:pPr>
            <a:r>
              <a:rPr lang="en"/>
              <a:t>Not easily scaled to other cities</a:t>
            </a:r>
            <a:endParaRPr/>
          </a:p>
        </p:txBody>
      </p:sp>
      <p:pic>
        <p:nvPicPr>
          <p:cNvPr id="155" name="Google Shape;155;p22"/>
          <p:cNvPicPr preferRelativeResize="0"/>
          <p:nvPr/>
        </p:nvPicPr>
        <p:blipFill>
          <a:blip r:embed="rId3">
            <a:alphaModFix/>
          </a:blip>
          <a:stretch>
            <a:fillRect/>
          </a:stretch>
        </p:blipFill>
        <p:spPr>
          <a:xfrm>
            <a:off x="4346926" y="2486175"/>
            <a:ext cx="4485376" cy="2404749"/>
          </a:xfrm>
          <a:prstGeom prst="rect">
            <a:avLst/>
          </a:prstGeom>
          <a:noFill/>
          <a:ln>
            <a:noFill/>
          </a:ln>
        </p:spPr>
      </p:pic>
      <p:sp>
        <p:nvSpPr>
          <p:cNvPr id="156" name="Google Shape;156;p22"/>
          <p:cNvSpPr txBox="1"/>
          <p:nvPr>
            <p:ph idx="1" type="body"/>
          </p:nvPr>
        </p:nvSpPr>
        <p:spPr>
          <a:xfrm>
            <a:off x="6659975" y="4548750"/>
            <a:ext cx="2143800" cy="36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sz="1000"/>
              <a:t>Rough estimate of plotted routes</a:t>
            </a:r>
            <a:endParaRPr i="1"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283175"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Decision #2: 4 Images or 2? </a:t>
            </a:r>
            <a:endParaRPr/>
          </a:p>
        </p:txBody>
      </p:sp>
      <p:sp>
        <p:nvSpPr>
          <p:cNvPr id="162" name="Google Shape;162;p2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a:t>Design decision #2 :Is it necessary to use all four images from the panorama?</a:t>
            </a:r>
            <a:endParaRPr sz="2200"/>
          </a:p>
          <a:p>
            <a:pPr indent="-317500" lvl="1" marL="914400" rtl="0" algn="l">
              <a:spcBef>
                <a:spcPts val="0"/>
              </a:spcBef>
              <a:spcAft>
                <a:spcPts val="0"/>
              </a:spcAft>
              <a:buSzPts val="1400"/>
              <a:buChar char="○"/>
            </a:pPr>
            <a:r>
              <a:rPr lang="en"/>
              <a:t>Our team came to the conclusion that gathering images from the sides of the street would produce the best results.</a:t>
            </a:r>
            <a:endParaRPr/>
          </a:p>
          <a:p>
            <a:pPr indent="-317500" lvl="1" marL="914400" rtl="0" algn="l">
              <a:spcBef>
                <a:spcPts val="0"/>
              </a:spcBef>
              <a:spcAft>
                <a:spcPts val="0"/>
              </a:spcAft>
              <a:buSzPts val="1400"/>
              <a:buChar char="○"/>
            </a:pPr>
            <a:r>
              <a:rPr lang="en"/>
              <a:t>Most litter present on the street is pushed to the sides by cars.</a:t>
            </a:r>
            <a:endParaRPr/>
          </a:p>
          <a:p>
            <a:pPr indent="-317500" lvl="1" marL="914400" rtl="0" algn="l">
              <a:spcBef>
                <a:spcPts val="0"/>
              </a:spcBef>
              <a:spcAft>
                <a:spcPts val="0"/>
              </a:spcAft>
              <a:buSzPts val="1400"/>
              <a:buChar char="○"/>
            </a:pPr>
            <a:r>
              <a:rPr lang="en"/>
              <a:t>Only capturing left and right images halves our API calls and processing time reducing overall expenses.</a:t>
            </a:r>
            <a:endParaRPr/>
          </a:p>
          <a:p>
            <a:pPr indent="-342900" lvl="0" marL="457200" rtl="0" algn="l">
              <a:spcBef>
                <a:spcPts val="0"/>
              </a:spcBef>
              <a:spcAft>
                <a:spcPts val="0"/>
              </a:spcAft>
              <a:buSzPts val="1800"/>
              <a:buChar char="●"/>
            </a:pPr>
            <a:r>
              <a:rPr lang="en"/>
              <a:t>This requires determining a bearing between two points of latitudes and longitudes then capturing the view +90° and -90° from that bearing.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of Design Decision #2</a:t>
            </a:r>
            <a:endParaRPr/>
          </a:p>
        </p:txBody>
      </p:sp>
      <p:pic>
        <p:nvPicPr>
          <p:cNvPr id="168" name="Google Shape;168;p24"/>
          <p:cNvPicPr preferRelativeResize="0"/>
          <p:nvPr/>
        </p:nvPicPr>
        <p:blipFill>
          <a:blip r:embed="rId3">
            <a:alphaModFix/>
          </a:blip>
          <a:stretch>
            <a:fillRect/>
          </a:stretch>
        </p:blipFill>
        <p:spPr>
          <a:xfrm>
            <a:off x="432850" y="1017800"/>
            <a:ext cx="6702451" cy="38208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Demonstration of street2.1.py</a:t>
            </a:r>
            <a:endParaRPr/>
          </a:p>
        </p:txBody>
      </p:sp>
      <p:pic>
        <p:nvPicPr>
          <p:cNvPr id="174" name="Google Shape;174;p25" title="Image Collection Demonstration_Trim.mp4">
            <a:hlinkClick r:id="rId3"/>
          </p:cNvPr>
          <p:cNvPicPr preferRelativeResize="0"/>
          <p:nvPr/>
        </p:nvPicPr>
        <p:blipFill>
          <a:blip r:embed="rId4">
            <a:alphaModFix/>
          </a:blip>
          <a:stretch>
            <a:fillRect/>
          </a:stretch>
        </p:blipFill>
        <p:spPr>
          <a:xfrm>
            <a:off x="0" y="1350825"/>
            <a:ext cx="9144000" cy="37926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289975" y="410000"/>
            <a:ext cx="83142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Processing Images on Machine Learning Server</a:t>
            </a:r>
            <a:endParaRPr/>
          </a:p>
        </p:txBody>
      </p:sp>
      <p:sp>
        <p:nvSpPr>
          <p:cNvPr id="180" name="Google Shape;180;p26"/>
          <p:cNvSpPr txBox="1"/>
          <p:nvPr>
            <p:ph type="title"/>
          </p:nvPr>
        </p:nvSpPr>
        <p:spPr>
          <a:xfrm>
            <a:off x="361575" y="1161350"/>
            <a:ext cx="6493200" cy="315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sz="1800">
                <a:solidFill>
                  <a:srgbClr val="000000"/>
                </a:solidFill>
              </a:rPr>
              <a:t>Processing images was straight forward.</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Modified the script from fixIT team (2018) to write to a text file.</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However it takes a long time to process a batch of images.</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In our case, we had 4,216 images and it takes approximately 6 seconds per image.</a:t>
            </a:r>
            <a:endParaRPr sz="1300">
              <a:solidFill>
                <a:srgbClr val="000000"/>
              </a:solidFill>
            </a:endParaRPr>
          </a:p>
          <a:p>
            <a:pPr indent="-311150" lvl="2" marL="1371600" rtl="0" algn="l">
              <a:spcBef>
                <a:spcPts val="0"/>
              </a:spcBef>
              <a:spcAft>
                <a:spcPts val="0"/>
              </a:spcAft>
              <a:buSzPts val="1300"/>
              <a:buChar char="■"/>
            </a:pPr>
            <a:r>
              <a:rPr lang="en" sz="1300">
                <a:solidFill>
                  <a:srgbClr val="000000"/>
                </a:solidFill>
              </a:rPr>
              <a:t>4,216 * 6s = 25,296s</a:t>
            </a:r>
            <a:endParaRPr sz="1300">
              <a:solidFill>
                <a:srgbClr val="000000"/>
              </a:solidFill>
            </a:endParaRPr>
          </a:p>
          <a:p>
            <a:pPr indent="-311150" lvl="2" marL="1371600" rtl="0" algn="l">
              <a:spcBef>
                <a:spcPts val="0"/>
              </a:spcBef>
              <a:spcAft>
                <a:spcPts val="0"/>
              </a:spcAft>
              <a:buSzPts val="1300"/>
              <a:buChar char="■"/>
            </a:pPr>
            <a:r>
              <a:rPr lang="en" sz="1300">
                <a:solidFill>
                  <a:srgbClr val="000000"/>
                </a:solidFill>
              </a:rPr>
              <a:t>25,296s = 7.03 hours</a:t>
            </a:r>
            <a:endParaRPr sz="180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311700" y="2436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Script Modifications</a:t>
            </a:r>
            <a:endParaRPr/>
          </a:p>
        </p:txBody>
      </p:sp>
      <p:sp>
        <p:nvSpPr>
          <p:cNvPr id="186" name="Google Shape;186;p27"/>
          <p:cNvSpPr txBox="1"/>
          <p:nvPr>
            <p:ph idx="1" type="body"/>
          </p:nvPr>
        </p:nvSpPr>
        <p:spPr>
          <a:xfrm>
            <a:off x="6910625" y="1806700"/>
            <a:ext cx="2224800" cy="1387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fixIT (2018) Script was modified to produce processed data in the format that our database could use.</a:t>
            </a:r>
            <a:endParaRPr sz="1200"/>
          </a:p>
        </p:txBody>
      </p:sp>
      <p:pic>
        <p:nvPicPr>
          <p:cNvPr id="187" name="Google Shape;187;p27"/>
          <p:cNvPicPr preferRelativeResize="0"/>
          <p:nvPr/>
        </p:nvPicPr>
        <p:blipFill>
          <a:blip r:embed="rId3">
            <a:alphaModFix/>
          </a:blip>
          <a:stretch>
            <a:fillRect/>
          </a:stretch>
        </p:blipFill>
        <p:spPr>
          <a:xfrm>
            <a:off x="3190050" y="1137156"/>
            <a:ext cx="3532536" cy="3724493"/>
          </a:xfrm>
          <a:prstGeom prst="rect">
            <a:avLst/>
          </a:prstGeom>
          <a:noFill/>
          <a:ln>
            <a:noFill/>
          </a:ln>
        </p:spPr>
      </p:pic>
      <p:pic>
        <p:nvPicPr>
          <p:cNvPr id="188" name="Google Shape;188;p27"/>
          <p:cNvPicPr preferRelativeResize="0"/>
          <p:nvPr/>
        </p:nvPicPr>
        <p:blipFill>
          <a:blip r:embed="rId4">
            <a:alphaModFix/>
          </a:blip>
          <a:stretch>
            <a:fillRect/>
          </a:stretch>
        </p:blipFill>
        <p:spPr>
          <a:xfrm>
            <a:off x="311700" y="1136125"/>
            <a:ext cx="2690299" cy="3725526"/>
          </a:xfrm>
          <a:prstGeom prst="rect">
            <a:avLst/>
          </a:prstGeom>
          <a:noFill/>
          <a:ln>
            <a:noFill/>
          </a:ln>
        </p:spPr>
      </p:pic>
      <p:sp>
        <p:nvSpPr>
          <p:cNvPr id="189" name="Google Shape;189;p27"/>
          <p:cNvSpPr txBox="1"/>
          <p:nvPr/>
        </p:nvSpPr>
        <p:spPr>
          <a:xfrm>
            <a:off x="544450" y="827150"/>
            <a:ext cx="22248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fixIT (2018) Script</a:t>
            </a:r>
            <a:endParaRPr>
              <a:latin typeface="Roboto"/>
              <a:ea typeface="Roboto"/>
              <a:cs typeface="Roboto"/>
              <a:sym typeface="Roboto"/>
            </a:endParaRPr>
          </a:p>
        </p:txBody>
      </p:sp>
      <p:sp>
        <p:nvSpPr>
          <p:cNvPr id="190" name="Google Shape;190;p27"/>
          <p:cNvSpPr txBox="1"/>
          <p:nvPr/>
        </p:nvSpPr>
        <p:spPr>
          <a:xfrm>
            <a:off x="3843900" y="851427"/>
            <a:ext cx="22248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Stoic Solutions Script</a:t>
            </a:r>
            <a:endParaRPr>
              <a:latin typeface="Roboto"/>
              <a:ea typeface="Roboto"/>
              <a:cs typeface="Roboto"/>
              <a:sym typeface="Roboto"/>
            </a:endParaRPr>
          </a:p>
        </p:txBody>
      </p:sp>
      <p:sp>
        <p:nvSpPr>
          <p:cNvPr id="191" name="Google Shape;191;p27"/>
          <p:cNvSpPr/>
          <p:nvPr/>
        </p:nvSpPr>
        <p:spPr>
          <a:xfrm>
            <a:off x="708300" y="2072600"/>
            <a:ext cx="1207500" cy="465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p:nvPr/>
        </p:nvSpPr>
        <p:spPr>
          <a:xfrm>
            <a:off x="708300" y="3094650"/>
            <a:ext cx="2267400" cy="18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p:nvPr/>
        </p:nvSpPr>
        <p:spPr>
          <a:xfrm>
            <a:off x="3703125" y="2994825"/>
            <a:ext cx="2999700" cy="9033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Collating and Posting to Database</a:t>
            </a:r>
            <a:endParaRPr/>
          </a:p>
        </p:txBody>
      </p:sp>
      <p:sp>
        <p:nvSpPr>
          <p:cNvPr id="199" name="Google Shape;199;p28"/>
          <p:cNvSpPr txBox="1"/>
          <p:nvPr>
            <p:ph idx="1" type="body"/>
          </p:nvPr>
        </p:nvSpPr>
        <p:spPr>
          <a:xfrm>
            <a:off x="311700" y="1058750"/>
            <a:ext cx="8520600" cy="3780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Two coordinate pairs for each angle exist.</a:t>
            </a:r>
            <a:endParaRPr/>
          </a:p>
          <a:p>
            <a:pPr indent="-317500" lvl="1" marL="914400" rtl="0" algn="l">
              <a:spcBef>
                <a:spcPts val="0"/>
              </a:spcBef>
              <a:spcAft>
                <a:spcPts val="0"/>
              </a:spcAft>
              <a:buSzPts val="1400"/>
              <a:buChar char="○"/>
            </a:pPr>
            <a:r>
              <a:rPr lang="en"/>
              <a:t>Sum litter counts from each pair of coordinates</a:t>
            </a:r>
            <a:endParaRPr/>
          </a:p>
          <a:p>
            <a:pPr indent="-317500" lvl="1" marL="914400" rtl="0" algn="l">
              <a:spcBef>
                <a:spcPts val="0"/>
              </a:spcBef>
              <a:spcAft>
                <a:spcPts val="0"/>
              </a:spcAft>
              <a:buSzPts val="1400"/>
              <a:buChar char="○"/>
            </a:pPr>
            <a:r>
              <a:rPr lang="en"/>
              <a:t>Remove any duplicates</a:t>
            </a:r>
            <a:endParaRPr/>
          </a:p>
          <a:p>
            <a:pPr indent="-317500" lvl="1" marL="914400" rtl="0" algn="l">
              <a:spcBef>
                <a:spcPts val="0"/>
              </a:spcBef>
              <a:spcAft>
                <a:spcPts val="0"/>
              </a:spcAft>
              <a:buSzPts val="1400"/>
              <a:buChar char="○"/>
            </a:pPr>
            <a:r>
              <a:rPr lang="en"/>
              <a:t>Update KAB Rating to reflect new litter count</a:t>
            </a:r>
            <a:endParaRPr/>
          </a:p>
          <a:p>
            <a:pPr indent="-317500" lvl="1" marL="914400" rtl="0" algn="l">
              <a:spcBef>
                <a:spcPts val="0"/>
              </a:spcBef>
              <a:spcAft>
                <a:spcPts val="0"/>
              </a:spcAft>
              <a:buSzPts val="1400"/>
              <a:buChar char="○"/>
            </a:pPr>
            <a:r>
              <a:rPr lang="en"/>
              <a:t>Post data to database using PyMySQL</a:t>
            </a:r>
            <a:endParaRPr/>
          </a:p>
          <a:p>
            <a:pPr indent="-298450" lvl="1" marL="9144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t>
            </a:r>
            <a:r>
              <a:rPr i="1" lang="en" sz="1100">
                <a:solidFill>
                  <a:srgbClr val="000000"/>
                </a:solidFill>
                <a:latin typeface="Arial"/>
                <a:ea typeface="Arial"/>
                <a:cs typeface="Arial"/>
                <a:sym typeface="Arial"/>
              </a:rPr>
              <a:t>Angle1_#LitterPieces</a:t>
            </a:r>
            <a:r>
              <a:rPr lang="en" sz="1100">
                <a:solidFill>
                  <a:srgbClr val="000000"/>
                </a:solidFill>
                <a:latin typeface="Arial"/>
                <a:ea typeface="Arial"/>
                <a:cs typeface="Arial"/>
                <a:sym typeface="Arial"/>
              </a:rPr>
              <a:t> + </a:t>
            </a:r>
            <a:r>
              <a:rPr i="1" lang="en" sz="1100">
                <a:solidFill>
                  <a:srgbClr val="000000"/>
                </a:solidFill>
                <a:latin typeface="Arial"/>
                <a:ea typeface="Arial"/>
                <a:cs typeface="Arial"/>
                <a:sym typeface="Arial"/>
              </a:rPr>
              <a:t>Angle2_#LitterPieces</a:t>
            </a:r>
            <a:r>
              <a:rPr lang="en" sz="1100">
                <a:solidFill>
                  <a:srgbClr val="000000"/>
                </a:solidFill>
                <a:latin typeface="Arial"/>
                <a:ea typeface="Arial"/>
                <a:cs typeface="Arial"/>
                <a:sym typeface="Arial"/>
              </a:rPr>
              <a:t>)  = </a:t>
            </a:r>
            <a:r>
              <a:rPr i="1" lang="en" sz="1100">
                <a:solidFill>
                  <a:srgbClr val="000000"/>
                </a:solidFill>
                <a:latin typeface="Arial"/>
                <a:ea typeface="Arial"/>
                <a:cs typeface="Arial"/>
                <a:sym typeface="Arial"/>
              </a:rPr>
              <a:t> Total #LitterPieces PER Coordinate</a:t>
            </a:r>
            <a:endParaRPr sz="1100">
              <a:solidFill>
                <a:srgbClr val="000000"/>
              </a:solidFill>
              <a:latin typeface="Arial"/>
              <a:ea typeface="Arial"/>
              <a:cs typeface="Arial"/>
              <a:sym typeface="Arial"/>
            </a:endParaRPr>
          </a:p>
          <a:p>
            <a:pPr indent="-317500" lvl="1" marL="914400" rtl="0" algn="l">
              <a:spcBef>
                <a:spcPts val="0"/>
              </a:spcBef>
              <a:spcAft>
                <a:spcPts val="0"/>
              </a:spcAft>
              <a:buSzPts val="1400"/>
              <a:buChar char="○"/>
            </a:pPr>
            <a:r>
              <a:rPr lang="en" sz="1100">
                <a:solidFill>
                  <a:srgbClr val="000000"/>
                </a:solidFill>
                <a:latin typeface="Arial"/>
                <a:ea typeface="Arial"/>
                <a:cs typeface="Arial"/>
                <a:sym typeface="Arial"/>
              </a:rPr>
              <a:t>How KAB Litter ranks are determined:</a:t>
            </a:r>
            <a:endParaRPr sz="1100">
              <a:solidFill>
                <a:srgbClr val="000000"/>
              </a:solidFill>
              <a:latin typeface="Arial"/>
              <a:ea typeface="Arial"/>
              <a:cs typeface="Arial"/>
              <a:sym typeface="Arial"/>
            </a:endParaRPr>
          </a:p>
          <a:p>
            <a:pPr indent="-317500" lvl="2" marL="1371600" rtl="0" algn="l">
              <a:spcBef>
                <a:spcPts val="0"/>
              </a:spcBef>
              <a:spcAft>
                <a:spcPts val="0"/>
              </a:spcAft>
              <a:buSzPts val="1400"/>
              <a:buChar char="■"/>
            </a:pPr>
            <a:r>
              <a:rPr b="1" lang="en" sz="1100">
                <a:solidFill>
                  <a:srgbClr val="000000"/>
                </a:solidFill>
                <a:latin typeface="Arial"/>
                <a:ea typeface="Arial"/>
                <a:cs typeface="Arial"/>
                <a:sym typeface="Arial"/>
              </a:rPr>
              <a:t>1</a:t>
            </a:r>
            <a:r>
              <a:rPr lang="en" sz="1100">
                <a:solidFill>
                  <a:srgbClr val="000000"/>
                </a:solidFill>
                <a:latin typeface="Arial"/>
                <a:ea typeface="Arial"/>
                <a:cs typeface="Arial"/>
                <a:sym typeface="Arial"/>
              </a:rPr>
              <a:t> = 0-2 </a:t>
            </a:r>
            <a:endParaRPr sz="1100">
              <a:solidFill>
                <a:srgbClr val="000000"/>
              </a:solidFill>
              <a:latin typeface="Arial"/>
              <a:ea typeface="Arial"/>
              <a:cs typeface="Arial"/>
              <a:sym typeface="Arial"/>
            </a:endParaRPr>
          </a:p>
          <a:p>
            <a:pPr indent="-317500" lvl="2" marL="1371600" rtl="0" algn="l">
              <a:spcBef>
                <a:spcPts val="0"/>
              </a:spcBef>
              <a:spcAft>
                <a:spcPts val="0"/>
              </a:spcAft>
              <a:buSzPts val="1400"/>
              <a:buChar char="■"/>
            </a:pPr>
            <a:r>
              <a:rPr b="1" lang="en" sz="1100">
                <a:solidFill>
                  <a:srgbClr val="000000"/>
                </a:solidFill>
                <a:latin typeface="Arial"/>
                <a:ea typeface="Arial"/>
                <a:cs typeface="Arial"/>
                <a:sym typeface="Arial"/>
              </a:rPr>
              <a:t>2</a:t>
            </a:r>
            <a:r>
              <a:rPr lang="en" sz="1100">
                <a:solidFill>
                  <a:srgbClr val="000000"/>
                </a:solidFill>
                <a:latin typeface="Arial"/>
                <a:ea typeface="Arial"/>
                <a:cs typeface="Arial"/>
                <a:sym typeface="Arial"/>
              </a:rPr>
              <a:t> = 3-5 </a:t>
            </a:r>
            <a:endParaRPr sz="1100">
              <a:solidFill>
                <a:srgbClr val="000000"/>
              </a:solidFill>
              <a:latin typeface="Arial"/>
              <a:ea typeface="Arial"/>
              <a:cs typeface="Arial"/>
              <a:sym typeface="Arial"/>
            </a:endParaRPr>
          </a:p>
          <a:p>
            <a:pPr indent="-317500" lvl="2" marL="1371600" rtl="0" algn="l">
              <a:spcBef>
                <a:spcPts val="0"/>
              </a:spcBef>
              <a:spcAft>
                <a:spcPts val="0"/>
              </a:spcAft>
              <a:buSzPts val="1400"/>
              <a:buChar char="■"/>
            </a:pPr>
            <a:r>
              <a:rPr b="1" lang="en" sz="1100">
                <a:solidFill>
                  <a:srgbClr val="000000"/>
                </a:solidFill>
                <a:latin typeface="Arial"/>
                <a:ea typeface="Arial"/>
                <a:cs typeface="Arial"/>
                <a:sym typeface="Arial"/>
              </a:rPr>
              <a:t>3</a:t>
            </a:r>
            <a:r>
              <a:rPr lang="en" sz="1100">
                <a:solidFill>
                  <a:srgbClr val="000000"/>
                </a:solidFill>
                <a:latin typeface="Arial"/>
                <a:ea typeface="Arial"/>
                <a:cs typeface="Arial"/>
                <a:sym typeface="Arial"/>
              </a:rPr>
              <a:t> = 6-8</a:t>
            </a:r>
            <a:endParaRPr sz="1100">
              <a:solidFill>
                <a:srgbClr val="000000"/>
              </a:solidFill>
              <a:latin typeface="Arial"/>
              <a:ea typeface="Arial"/>
              <a:cs typeface="Arial"/>
              <a:sym typeface="Arial"/>
            </a:endParaRPr>
          </a:p>
          <a:p>
            <a:pPr indent="-317500" lvl="2" marL="1371600" rtl="0" algn="l">
              <a:spcBef>
                <a:spcPts val="0"/>
              </a:spcBef>
              <a:spcAft>
                <a:spcPts val="0"/>
              </a:spcAft>
              <a:buSzPts val="1400"/>
              <a:buChar char="■"/>
            </a:pPr>
            <a:r>
              <a:rPr b="1" lang="en" sz="1100">
                <a:solidFill>
                  <a:srgbClr val="000000"/>
                </a:solidFill>
                <a:latin typeface="Arial"/>
                <a:ea typeface="Arial"/>
                <a:cs typeface="Arial"/>
                <a:sym typeface="Arial"/>
              </a:rPr>
              <a:t>4</a:t>
            </a:r>
            <a:r>
              <a:rPr lang="en" sz="1100">
                <a:solidFill>
                  <a:srgbClr val="000000"/>
                </a:solidFill>
                <a:latin typeface="Arial"/>
                <a:ea typeface="Arial"/>
                <a:cs typeface="Arial"/>
                <a:sym typeface="Arial"/>
              </a:rPr>
              <a:t> = 9+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Example:</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[Angle1] : 33.159253,-117.203276,</a:t>
            </a:r>
            <a:r>
              <a:rPr lang="en" sz="1100">
                <a:solidFill>
                  <a:srgbClr val="000000"/>
                </a:solidFill>
                <a:highlight>
                  <a:srgbClr val="6AA84F"/>
                </a:highlight>
                <a:latin typeface="Arial"/>
                <a:ea typeface="Arial"/>
                <a:cs typeface="Arial"/>
                <a:sym typeface="Arial"/>
              </a:rPr>
              <a:t>1</a:t>
            </a:r>
            <a:r>
              <a:rPr lang="en" sz="1100">
                <a:solidFill>
                  <a:srgbClr val="000000"/>
                </a:solidFill>
                <a:latin typeface="Arial"/>
                <a:ea typeface="Arial"/>
                <a:cs typeface="Arial"/>
                <a:sym typeface="Arial"/>
              </a:rPr>
              <a:t>,</a:t>
            </a:r>
            <a:r>
              <a:rPr lang="en" sz="1100">
                <a:solidFill>
                  <a:srgbClr val="000000"/>
                </a:solidFill>
                <a:highlight>
                  <a:srgbClr val="4A86E8"/>
                </a:highlight>
                <a:latin typeface="Arial"/>
                <a:ea typeface="Arial"/>
                <a:cs typeface="Arial"/>
                <a:sym typeface="Arial"/>
              </a:rPr>
              <a:t>1</a:t>
            </a:r>
            <a:r>
              <a:rPr lang="en" sz="1100">
                <a:solidFill>
                  <a:srgbClr val="000000"/>
                </a:solidFill>
                <a:latin typeface="Arial"/>
                <a:ea typeface="Arial"/>
                <a:cs typeface="Arial"/>
                <a:sym typeface="Arial"/>
              </a:rPr>
              <a:t>,20-04-10</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[Angle2] : 33.159253,-117.203276,</a:t>
            </a:r>
            <a:r>
              <a:rPr lang="en" sz="1100">
                <a:solidFill>
                  <a:srgbClr val="000000"/>
                </a:solidFill>
                <a:highlight>
                  <a:srgbClr val="6AA84F"/>
                </a:highlight>
                <a:latin typeface="Arial"/>
                <a:ea typeface="Arial"/>
                <a:cs typeface="Arial"/>
                <a:sym typeface="Arial"/>
              </a:rPr>
              <a:t>2</a:t>
            </a:r>
            <a:r>
              <a:rPr lang="en" sz="1100">
                <a:solidFill>
                  <a:srgbClr val="000000"/>
                </a:solidFill>
                <a:latin typeface="Arial"/>
                <a:ea typeface="Arial"/>
                <a:cs typeface="Arial"/>
                <a:sym typeface="Arial"/>
              </a:rPr>
              <a:t>,</a:t>
            </a:r>
            <a:r>
              <a:rPr lang="en" sz="1100">
                <a:solidFill>
                  <a:srgbClr val="000000"/>
                </a:solidFill>
                <a:highlight>
                  <a:srgbClr val="4A86E8"/>
                </a:highlight>
                <a:latin typeface="Arial"/>
                <a:ea typeface="Arial"/>
                <a:cs typeface="Arial"/>
                <a:sym typeface="Arial"/>
              </a:rPr>
              <a:t>3</a:t>
            </a:r>
            <a:r>
              <a:rPr lang="en" sz="1100">
                <a:solidFill>
                  <a:srgbClr val="000000"/>
                </a:solidFill>
                <a:latin typeface="Arial"/>
                <a:ea typeface="Arial"/>
                <a:cs typeface="Arial"/>
                <a:sym typeface="Arial"/>
              </a:rPr>
              <a:t>,20-04-10</a:t>
            </a:r>
            <a:endParaRPr sz="1100">
              <a:solidFill>
                <a:srgbClr val="000000"/>
              </a:solidFill>
              <a:latin typeface="Arial"/>
              <a:ea typeface="Arial"/>
              <a:cs typeface="Arial"/>
              <a:sym typeface="Arial"/>
            </a:endParaRPr>
          </a:p>
          <a:p>
            <a:pPr indent="-298450" lvl="2" marL="13716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[33.159253,-117.203276]: </a:t>
            </a:r>
            <a:r>
              <a:rPr lang="en" sz="1100">
                <a:solidFill>
                  <a:srgbClr val="000000"/>
                </a:solidFill>
                <a:highlight>
                  <a:srgbClr val="4A86E8"/>
                </a:highlight>
                <a:latin typeface="Arial"/>
                <a:ea typeface="Arial"/>
                <a:cs typeface="Arial"/>
                <a:sym typeface="Arial"/>
              </a:rPr>
              <a:t>1</a:t>
            </a:r>
            <a:r>
              <a:rPr lang="en" sz="1100">
                <a:solidFill>
                  <a:srgbClr val="000000"/>
                </a:solidFill>
                <a:latin typeface="Arial"/>
                <a:ea typeface="Arial"/>
                <a:cs typeface="Arial"/>
                <a:sym typeface="Arial"/>
              </a:rPr>
              <a:t> + </a:t>
            </a:r>
            <a:r>
              <a:rPr lang="en" sz="1100">
                <a:solidFill>
                  <a:srgbClr val="000000"/>
                </a:solidFill>
                <a:highlight>
                  <a:srgbClr val="4A86E8"/>
                </a:highlight>
                <a:latin typeface="Arial"/>
                <a:ea typeface="Arial"/>
                <a:cs typeface="Arial"/>
                <a:sym typeface="Arial"/>
              </a:rPr>
              <a:t>3</a:t>
            </a:r>
            <a:r>
              <a:rPr lang="en" sz="1100">
                <a:solidFill>
                  <a:srgbClr val="000000"/>
                </a:solidFill>
                <a:latin typeface="Arial"/>
                <a:ea typeface="Arial"/>
                <a:cs typeface="Arial"/>
                <a:sym typeface="Arial"/>
              </a:rPr>
              <a:t> = </a:t>
            </a:r>
            <a:r>
              <a:rPr lang="en" sz="1100">
                <a:solidFill>
                  <a:srgbClr val="000000"/>
                </a:solidFill>
                <a:highlight>
                  <a:srgbClr val="4A86E8"/>
                </a:highlight>
                <a:latin typeface="Arial"/>
                <a:ea typeface="Arial"/>
                <a:cs typeface="Arial"/>
                <a:sym typeface="Arial"/>
              </a:rPr>
              <a:t>4</a:t>
            </a:r>
            <a:endParaRPr sz="1100">
              <a:solidFill>
                <a:srgbClr val="000000"/>
              </a:solidFill>
              <a:highlight>
                <a:srgbClr val="4A86E8"/>
              </a:highlight>
              <a:latin typeface="Arial"/>
              <a:ea typeface="Arial"/>
              <a:cs typeface="Arial"/>
              <a:sym typeface="Arial"/>
            </a:endParaRPr>
          </a:p>
          <a:p>
            <a:pPr indent="-298450" lvl="3" marL="18288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[33.159253,-117.203276]: </a:t>
            </a:r>
            <a:r>
              <a:rPr lang="en" sz="1100">
                <a:solidFill>
                  <a:srgbClr val="000000"/>
                </a:solidFill>
                <a:latin typeface="Arial"/>
                <a:ea typeface="Arial"/>
                <a:cs typeface="Arial"/>
                <a:sym typeface="Arial"/>
              </a:rPr>
              <a:t>KAB Rank = </a:t>
            </a:r>
            <a:r>
              <a:rPr lang="en" sz="1100">
                <a:solidFill>
                  <a:srgbClr val="000000"/>
                </a:solidFill>
                <a:highlight>
                  <a:srgbClr val="6AA84F"/>
                </a:highlight>
                <a:latin typeface="Arial"/>
                <a:ea typeface="Arial"/>
                <a:cs typeface="Arial"/>
                <a:sym typeface="Arial"/>
              </a:rPr>
              <a:t>2</a:t>
            </a:r>
            <a:endParaRPr>
              <a:highlight>
                <a:srgbClr val="6AA84F"/>
              </a:highlight>
            </a:endParaRPr>
          </a:p>
        </p:txBody>
      </p:sp>
      <p:sp>
        <p:nvSpPr>
          <p:cNvPr id="200" name="Google Shape;200;p28"/>
          <p:cNvSpPr txBox="1"/>
          <p:nvPr/>
        </p:nvSpPr>
        <p:spPr>
          <a:xfrm>
            <a:off x="1882450" y="3807700"/>
            <a:ext cx="32184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[Lat, Lon, KAB_Rank, litter_count, date]</a:t>
            </a:r>
            <a:endParaRPr sz="10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Demonstration of database.py</a:t>
            </a:r>
            <a:endParaRPr/>
          </a:p>
        </p:txBody>
      </p:sp>
      <p:pic>
        <p:nvPicPr>
          <p:cNvPr id="206" name="Google Shape;206;p29" title="Uploading to Database Demonstration_Trim.mp4">
            <a:hlinkClick r:id="rId3"/>
          </p:cNvPr>
          <p:cNvPicPr preferRelativeResize="0"/>
          <p:nvPr/>
        </p:nvPicPr>
        <p:blipFill>
          <a:blip r:embed="rId4">
            <a:alphaModFix/>
          </a:blip>
          <a:stretch>
            <a:fillRect/>
          </a:stretch>
        </p:blipFill>
        <p:spPr>
          <a:xfrm>
            <a:off x="152400" y="1170200"/>
            <a:ext cx="8839200" cy="3703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Schema</a:t>
            </a:r>
            <a:endParaRPr/>
          </a:p>
        </p:txBody>
      </p:sp>
      <p:sp>
        <p:nvSpPr>
          <p:cNvPr id="212" name="Google Shape;212;p30"/>
          <p:cNvSpPr txBox="1"/>
          <p:nvPr>
            <p:ph idx="1" type="body"/>
          </p:nvPr>
        </p:nvSpPr>
        <p:spPr>
          <a:xfrm>
            <a:off x="311700" y="1229875"/>
            <a:ext cx="5464200" cy="333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CREATE TABLE SanMarcos (</a:t>
            </a:r>
            <a:endParaRPr sz="1400"/>
          </a:p>
          <a:p>
            <a:pPr indent="0" lvl="0" marL="0" rtl="0" algn="l">
              <a:lnSpc>
                <a:spcPct val="100000"/>
              </a:lnSpc>
              <a:spcBef>
                <a:spcPts val="0"/>
              </a:spcBef>
              <a:spcAft>
                <a:spcPts val="0"/>
              </a:spcAft>
              <a:buNone/>
            </a:pPr>
            <a:r>
              <a:rPr lang="en" sz="1400"/>
              <a:t>	datapoint_id INT(11) AUTO_INCREMENT,</a:t>
            </a:r>
            <a:endParaRPr sz="1400"/>
          </a:p>
          <a:p>
            <a:pPr indent="0" lvl="0" marL="0" rtl="0" algn="l">
              <a:lnSpc>
                <a:spcPct val="100000"/>
              </a:lnSpc>
              <a:spcBef>
                <a:spcPts val="0"/>
              </a:spcBef>
              <a:spcAft>
                <a:spcPts val="0"/>
              </a:spcAft>
              <a:buNone/>
            </a:pPr>
            <a:r>
              <a:rPr lang="en" sz="1400"/>
              <a:t>	latitude double,</a:t>
            </a:r>
            <a:endParaRPr sz="1400"/>
          </a:p>
          <a:p>
            <a:pPr indent="0" lvl="0" marL="0" rtl="0" algn="l">
              <a:lnSpc>
                <a:spcPct val="100000"/>
              </a:lnSpc>
              <a:spcBef>
                <a:spcPts val="0"/>
              </a:spcBef>
              <a:spcAft>
                <a:spcPts val="0"/>
              </a:spcAft>
              <a:buNone/>
            </a:pPr>
            <a:r>
              <a:rPr lang="en" sz="1400"/>
              <a:t>	longitude double,</a:t>
            </a:r>
            <a:endParaRPr sz="1400"/>
          </a:p>
          <a:p>
            <a:pPr indent="0" lvl="0" marL="0" rtl="0" algn="l">
              <a:lnSpc>
                <a:spcPct val="100000"/>
              </a:lnSpc>
              <a:spcBef>
                <a:spcPts val="0"/>
              </a:spcBef>
              <a:spcAft>
                <a:spcPts val="0"/>
              </a:spcAft>
              <a:buNone/>
            </a:pPr>
            <a:r>
              <a:rPr lang="en" sz="1400"/>
              <a:t>	kab_rank FLOAT,</a:t>
            </a:r>
            <a:endParaRPr sz="1400"/>
          </a:p>
          <a:p>
            <a:pPr indent="0" lvl="0" marL="0" rtl="0" algn="l">
              <a:lnSpc>
                <a:spcPct val="100000"/>
              </a:lnSpc>
              <a:spcBef>
                <a:spcPts val="0"/>
              </a:spcBef>
              <a:spcAft>
                <a:spcPts val="0"/>
              </a:spcAft>
              <a:buNone/>
            </a:pPr>
            <a:r>
              <a:rPr lang="en" sz="1400"/>
              <a:t>	litter_count FLOAT,</a:t>
            </a:r>
            <a:endParaRPr sz="1400"/>
          </a:p>
          <a:p>
            <a:pPr indent="0" lvl="0" marL="0" rtl="0" algn="l">
              <a:lnSpc>
                <a:spcPct val="100000"/>
              </a:lnSpc>
              <a:spcBef>
                <a:spcPts val="0"/>
              </a:spcBef>
              <a:spcAft>
                <a:spcPts val="0"/>
              </a:spcAft>
              <a:buNone/>
            </a:pPr>
            <a:r>
              <a:rPr lang="en" sz="1400"/>
              <a:t>	date_taken DATE,</a:t>
            </a:r>
            <a:endParaRPr sz="1400"/>
          </a:p>
          <a:p>
            <a:pPr indent="0" lvl="0" marL="0" rtl="0" algn="l">
              <a:lnSpc>
                <a:spcPct val="100000"/>
              </a:lnSpc>
              <a:spcBef>
                <a:spcPts val="0"/>
              </a:spcBef>
              <a:spcAft>
                <a:spcPts val="0"/>
              </a:spcAft>
              <a:buNone/>
            </a:pPr>
            <a:r>
              <a:rPr lang="en" sz="1400"/>
              <a:t>	CONSTRAINT datapoint_id_pk PRIMARY KEY(datapoint_id));</a:t>
            </a:r>
            <a:endParaRPr sz="1400"/>
          </a:p>
        </p:txBody>
      </p:sp>
      <p:pic>
        <p:nvPicPr>
          <p:cNvPr id="213" name="Google Shape;213;p30"/>
          <p:cNvPicPr preferRelativeResize="0"/>
          <p:nvPr/>
        </p:nvPicPr>
        <p:blipFill>
          <a:blip r:embed="rId3">
            <a:alphaModFix/>
          </a:blip>
          <a:stretch>
            <a:fillRect/>
          </a:stretch>
        </p:blipFill>
        <p:spPr>
          <a:xfrm>
            <a:off x="6061800" y="1061050"/>
            <a:ext cx="2770500" cy="3380600"/>
          </a:xfrm>
          <a:prstGeom prst="rect">
            <a:avLst/>
          </a:prstGeom>
          <a:noFill/>
          <a:ln>
            <a:noFill/>
          </a:ln>
        </p:spPr>
      </p:pic>
      <p:sp>
        <p:nvSpPr>
          <p:cNvPr id="214" name="Google Shape;214;p30"/>
          <p:cNvSpPr/>
          <p:nvPr/>
        </p:nvSpPr>
        <p:spPr>
          <a:xfrm>
            <a:off x="6403225" y="2761900"/>
            <a:ext cx="499200" cy="190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txBox="1"/>
          <p:nvPr/>
        </p:nvSpPr>
        <p:spPr>
          <a:xfrm>
            <a:off x="6431775" y="2733400"/>
            <a:ext cx="380400" cy="2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Roboto"/>
                <a:ea typeface="Roboto"/>
                <a:cs typeface="Roboto"/>
                <a:sym typeface="Roboto"/>
              </a:rPr>
              <a:t>City</a:t>
            </a:r>
            <a:endParaRPr sz="800">
              <a:latin typeface="Roboto"/>
              <a:ea typeface="Roboto"/>
              <a:cs typeface="Roboto"/>
              <a:sym typeface="Roboto"/>
            </a:endParaRPr>
          </a:p>
        </p:txBody>
      </p:sp>
      <p:sp>
        <p:nvSpPr>
          <p:cNvPr id="216" name="Google Shape;216;p30"/>
          <p:cNvSpPr/>
          <p:nvPr/>
        </p:nvSpPr>
        <p:spPr>
          <a:xfrm>
            <a:off x="7943425" y="2866475"/>
            <a:ext cx="570600" cy="152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txBox="1"/>
          <p:nvPr/>
        </p:nvSpPr>
        <p:spPr>
          <a:xfrm>
            <a:off x="7919800" y="2787625"/>
            <a:ext cx="693900" cy="2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kab_rank</a:t>
            </a:r>
            <a:endParaRPr sz="800"/>
          </a:p>
        </p:txBody>
      </p:sp>
      <p:sp>
        <p:nvSpPr>
          <p:cNvPr id="218" name="Google Shape;218;p30"/>
          <p:cNvSpPr/>
          <p:nvPr/>
        </p:nvSpPr>
        <p:spPr>
          <a:xfrm>
            <a:off x="7884175" y="3422675"/>
            <a:ext cx="693900" cy="9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0"/>
          <p:cNvSpPr txBox="1"/>
          <p:nvPr/>
        </p:nvSpPr>
        <p:spPr>
          <a:xfrm>
            <a:off x="7896175" y="3331575"/>
            <a:ext cx="693900" cy="2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litter_count</a:t>
            </a:r>
            <a:endParaRPr sz="800"/>
          </a:p>
        </p:txBody>
      </p:sp>
      <p:sp>
        <p:nvSpPr>
          <p:cNvPr id="220" name="Google Shape;220;p30"/>
          <p:cNvSpPr/>
          <p:nvPr/>
        </p:nvSpPr>
        <p:spPr>
          <a:xfrm>
            <a:off x="8038500" y="2395875"/>
            <a:ext cx="380400" cy="130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0"/>
          <p:cNvSpPr/>
          <p:nvPr/>
        </p:nvSpPr>
        <p:spPr>
          <a:xfrm>
            <a:off x="8038500" y="1925275"/>
            <a:ext cx="380400" cy="130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0"/>
          <p:cNvSpPr/>
          <p:nvPr/>
        </p:nvSpPr>
        <p:spPr>
          <a:xfrm>
            <a:off x="7972225" y="1433275"/>
            <a:ext cx="541800" cy="130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a:off x="7995850" y="3921875"/>
            <a:ext cx="541800" cy="130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txBox="1"/>
          <p:nvPr/>
        </p:nvSpPr>
        <p:spPr>
          <a:xfrm>
            <a:off x="7919800" y="2310100"/>
            <a:ext cx="693900" cy="2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longitude</a:t>
            </a:r>
            <a:endParaRPr sz="800"/>
          </a:p>
        </p:txBody>
      </p:sp>
      <p:sp>
        <p:nvSpPr>
          <p:cNvPr id="225" name="Google Shape;225;p30"/>
          <p:cNvSpPr txBox="1"/>
          <p:nvPr/>
        </p:nvSpPr>
        <p:spPr>
          <a:xfrm>
            <a:off x="7943425" y="1830388"/>
            <a:ext cx="693900" cy="2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latitude</a:t>
            </a:r>
            <a:endParaRPr sz="800"/>
          </a:p>
        </p:txBody>
      </p:sp>
      <p:sp>
        <p:nvSpPr>
          <p:cNvPr id="226" name="Google Shape;226;p30"/>
          <p:cNvSpPr txBox="1"/>
          <p:nvPr/>
        </p:nvSpPr>
        <p:spPr>
          <a:xfrm>
            <a:off x="7884175" y="1359800"/>
            <a:ext cx="753000" cy="2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t>datapoint_id</a:t>
            </a:r>
            <a:endParaRPr sz="800" u="sng"/>
          </a:p>
        </p:txBody>
      </p:sp>
      <p:sp>
        <p:nvSpPr>
          <p:cNvPr id="227" name="Google Shape;227;p30"/>
          <p:cNvSpPr txBox="1"/>
          <p:nvPr/>
        </p:nvSpPr>
        <p:spPr>
          <a:xfrm>
            <a:off x="7919800" y="3875525"/>
            <a:ext cx="693900" cy="2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date_taken</a:t>
            </a:r>
            <a:endParaRPr sz="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look at the database</a:t>
            </a:r>
            <a:endParaRPr/>
          </a:p>
        </p:txBody>
      </p:sp>
      <p:sp>
        <p:nvSpPr>
          <p:cNvPr id="233" name="Google Shape;233;p3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4" name="Google Shape;234;p31" title="Demonstration of data being queried from DB.mkv">
            <a:hlinkClick r:id="rId3"/>
          </p:cNvPr>
          <p:cNvPicPr preferRelativeResize="0"/>
          <p:nvPr/>
        </p:nvPicPr>
        <p:blipFill>
          <a:blip r:embed="rId4">
            <a:alphaModFix/>
          </a:blip>
          <a:stretch>
            <a:fillRect/>
          </a:stretch>
        </p:blipFill>
        <p:spPr>
          <a:xfrm>
            <a:off x="0" y="1229882"/>
            <a:ext cx="9144000" cy="38313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 Overview</a:t>
            </a:r>
            <a:endParaRPr/>
          </a:p>
        </p:txBody>
      </p:sp>
      <p:sp>
        <p:nvSpPr>
          <p:cNvPr id="94" name="Google Shape;94;p1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Quick Background</a:t>
            </a:r>
            <a:endParaRPr/>
          </a:p>
          <a:p>
            <a:pPr indent="-342900" lvl="0" marL="457200" rtl="0" algn="l">
              <a:spcBef>
                <a:spcPts val="0"/>
              </a:spcBef>
              <a:spcAft>
                <a:spcPts val="0"/>
              </a:spcAft>
              <a:buSzPts val="1800"/>
              <a:buChar char="●"/>
            </a:pPr>
            <a:r>
              <a:rPr lang="en"/>
              <a:t>Project Requirements</a:t>
            </a:r>
            <a:endParaRPr/>
          </a:p>
          <a:p>
            <a:pPr indent="-342900" lvl="0" marL="457200" rtl="0" algn="l">
              <a:spcBef>
                <a:spcPts val="0"/>
              </a:spcBef>
              <a:spcAft>
                <a:spcPts val="0"/>
              </a:spcAft>
              <a:buSzPts val="1800"/>
              <a:buChar char="●"/>
            </a:pPr>
            <a:r>
              <a:rPr lang="en"/>
              <a:t>Project Management</a:t>
            </a:r>
            <a:endParaRPr/>
          </a:p>
          <a:p>
            <a:pPr indent="-342900" lvl="0" marL="457200" rtl="0" algn="l">
              <a:spcBef>
                <a:spcPts val="0"/>
              </a:spcBef>
              <a:spcAft>
                <a:spcPts val="0"/>
              </a:spcAft>
              <a:buSzPts val="1800"/>
              <a:buChar char="●"/>
            </a:pPr>
            <a:r>
              <a:rPr lang="en"/>
              <a:t>Analysis of Design Decisions</a:t>
            </a:r>
            <a:endParaRPr/>
          </a:p>
          <a:p>
            <a:pPr indent="-342900" lvl="0" marL="457200" rtl="0" algn="l">
              <a:spcBef>
                <a:spcPts val="0"/>
              </a:spcBef>
              <a:spcAft>
                <a:spcPts val="0"/>
              </a:spcAft>
              <a:buSzPts val="1800"/>
              <a:buChar char="●"/>
            </a:pPr>
            <a:r>
              <a:rPr lang="en"/>
              <a:t>Demonstrations of Product</a:t>
            </a:r>
            <a:endParaRPr/>
          </a:p>
          <a:p>
            <a:pPr indent="-342900" lvl="0" marL="457200" rtl="0" algn="l">
              <a:spcBef>
                <a:spcPts val="0"/>
              </a:spcBef>
              <a:spcAft>
                <a:spcPts val="0"/>
              </a:spcAft>
              <a:buSzPts val="1800"/>
              <a:buChar char="●"/>
            </a:pPr>
            <a:r>
              <a:rPr lang="en"/>
              <a:t>Documentation</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Deliverables</a:t>
            </a:r>
            <a:endParaRPr/>
          </a:p>
        </p:txBody>
      </p:sp>
      <p:sp>
        <p:nvSpPr>
          <p:cNvPr id="240" name="Google Shape;240;p32"/>
          <p:cNvSpPr txBox="1"/>
          <p:nvPr>
            <p:ph idx="1" type="body"/>
          </p:nvPr>
        </p:nvSpPr>
        <p:spPr>
          <a:xfrm>
            <a:off x="311700" y="1070175"/>
            <a:ext cx="8520600" cy="36621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232A3C"/>
              </a:buClr>
              <a:buSzPts val="1200"/>
              <a:buChar char="●"/>
            </a:pPr>
            <a:r>
              <a:rPr lang="en" sz="1200">
                <a:solidFill>
                  <a:srgbClr val="232A3C"/>
                </a:solidFill>
              </a:rPr>
              <a:t>Street2.1.py</a:t>
            </a:r>
            <a:endParaRPr sz="1200">
              <a:solidFill>
                <a:srgbClr val="232A3C"/>
              </a:solidFill>
            </a:endParaRPr>
          </a:p>
          <a:p>
            <a:pPr indent="-304800" lvl="1" marL="914400" rtl="0" algn="l">
              <a:lnSpc>
                <a:spcPct val="150000"/>
              </a:lnSpc>
              <a:spcBef>
                <a:spcPts val="0"/>
              </a:spcBef>
              <a:spcAft>
                <a:spcPts val="0"/>
              </a:spcAft>
              <a:buClr>
                <a:srgbClr val="232A3C"/>
              </a:buClr>
              <a:buSzPts val="1200"/>
              <a:buChar char="○"/>
            </a:pPr>
            <a:r>
              <a:rPr lang="en" sz="1200">
                <a:solidFill>
                  <a:srgbClr val="232A3C"/>
                </a:solidFill>
              </a:rPr>
              <a:t>Python script used for parsing GPX files, fetching images from Google Street View, and storing them locally on a machine.</a:t>
            </a:r>
            <a:endParaRPr sz="1200">
              <a:solidFill>
                <a:srgbClr val="232A3C"/>
              </a:solidFill>
            </a:endParaRPr>
          </a:p>
          <a:p>
            <a:pPr indent="-304800" lvl="0" marL="457200" rtl="0" algn="l">
              <a:lnSpc>
                <a:spcPct val="150000"/>
              </a:lnSpc>
              <a:spcBef>
                <a:spcPts val="0"/>
              </a:spcBef>
              <a:spcAft>
                <a:spcPts val="0"/>
              </a:spcAft>
              <a:buClr>
                <a:srgbClr val="232A3C"/>
              </a:buClr>
              <a:buSzPts val="1200"/>
              <a:buChar char="●"/>
            </a:pPr>
            <a:r>
              <a:rPr lang="en" sz="1200">
                <a:solidFill>
                  <a:srgbClr val="232A3C"/>
                </a:solidFill>
              </a:rPr>
              <a:t>StoicSolutions_KABProcessor.ipynb</a:t>
            </a:r>
            <a:endParaRPr sz="1200">
              <a:solidFill>
                <a:srgbClr val="232A3C"/>
              </a:solidFill>
            </a:endParaRPr>
          </a:p>
          <a:p>
            <a:pPr indent="-304800" lvl="1" marL="914400" rtl="0" algn="l">
              <a:lnSpc>
                <a:spcPct val="150000"/>
              </a:lnSpc>
              <a:spcBef>
                <a:spcPts val="0"/>
              </a:spcBef>
              <a:spcAft>
                <a:spcPts val="0"/>
              </a:spcAft>
              <a:buClr>
                <a:srgbClr val="232A3C"/>
              </a:buClr>
              <a:buSzPts val="1200"/>
              <a:buChar char="○"/>
            </a:pPr>
            <a:r>
              <a:rPr lang="en" sz="1200">
                <a:solidFill>
                  <a:srgbClr val="232A3C"/>
                </a:solidFill>
              </a:rPr>
              <a:t>Python script used for processing images on the machine learning server and saving image data to a text file in the format: [Latitude],[Longitude],[KAB Rank],[Litter Count],[Date Processed].</a:t>
            </a:r>
            <a:endParaRPr sz="1200">
              <a:solidFill>
                <a:srgbClr val="232A3C"/>
              </a:solidFill>
            </a:endParaRPr>
          </a:p>
          <a:p>
            <a:pPr indent="-304800" lvl="0" marL="457200" rtl="0" algn="l">
              <a:lnSpc>
                <a:spcPct val="150000"/>
              </a:lnSpc>
              <a:spcBef>
                <a:spcPts val="0"/>
              </a:spcBef>
              <a:spcAft>
                <a:spcPts val="0"/>
              </a:spcAft>
              <a:buClr>
                <a:srgbClr val="232A3C"/>
              </a:buClr>
              <a:buSzPts val="1200"/>
              <a:buChar char="●"/>
            </a:pPr>
            <a:r>
              <a:rPr lang="en" sz="1200">
                <a:solidFill>
                  <a:srgbClr val="232A3C"/>
                </a:solidFill>
              </a:rPr>
              <a:t>SanMarcosData.txt</a:t>
            </a:r>
            <a:endParaRPr sz="1200">
              <a:solidFill>
                <a:srgbClr val="232A3C"/>
              </a:solidFill>
            </a:endParaRPr>
          </a:p>
          <a:p>
            <a:pPr indent="-304800" lvl="1" marL="914400" rtl="0" algn="l">
              <a:lnSpc>
                <a:spcPct val="150000"/>
              </a:lnSpc>
              <a:spcBef>
                <a:spcPts val="0"/>
              </a:spcBef>
              <a:spcAft>
                <a:spcPts val="0"/>
              </a:spcAft>
              <a:buClr>
                <a:srgbClr val="232A3C"/>
              </a:buClr>
              <a:buSzPts val="1200"/>
              <a:buChar char="○"/>
            </a:pPr>
            <a:r>
              <a:rPr lang="en" sz="1200">
                <a:solidFill>
                  <a:srgbClr val="232A3C"/>
                </a:solidFill>
              </a:rPr>
              <a:t>Text file produced by StoicSolutions_KABProcesser.ipynb containing data for all processed images. This data is unrefined and is not representative of what will appear in the database. Mainly, there will exist duplicate latitude/longitude pairs because each coordinate produces two angles.</a:t>
            </a:r>
            <a:endParaRPr sz="1200">
              <a:solidFill>
                <a:srgbClr val="232A3C"/>
              </a:solidFill>
            </a:endParaRPr>
          </a:p>
          <a:p>
            <a:pPr indent="-304800" lvl="0" marL="457200" rtl="0" algn="l">
              <a:lnSpc>
                <a:spcPct val="150000"/>
              </a:lnSpc>
              <a:spcBef>
                <a:spcPts val="0"/>
              </a:spcBef>
              <a:spcAft>
                <a:spcPts val="0"/>
              </a:spcAft>
              <a:buClr>
                <a:srgbClr val="232A3C"/>
              </a:buClr>
              <a:buSzPts val="1200"/>
              <a:buChar char="●"/>
            </a:pPr>
            <a:r>
              <a:rPr lang="en" sz="1200">
                <a:solidFill>
                  <a:srgbClr val="232A3C"/>
                </a:solidFill>
              </a:rPr>
              <a:t>Database Implementation &amp; Details</a:t>
            </a:r>
            <a:endParaRPr sz="1200">
              <a:solidFill>
                <a:srgbClr val="232A3C"/>
              </a:solidFill>
            </a:endParaRPr>
          </a:p>
          <a:p>
            <a:pPr indent="-304800" lvl="1" marL="914400" rtl="0" algn="l">
              <a:lnSpc>
                <a:spcPct val="150000"/>
              </a:lnSpc>
              <a:spcBef>
                <a:spcPts val="0"/>
              </a:spcBef>
              <a:spcAft>
                <a:spcPts val="0"/>
              </a:spcAft>
              <a:buClr>
                <a:srgbClr val="232A3C"/>
              </a:buClr>
              <a:buSzPts val="1200"/>
              <a:buChar char="○"/>
            </a:pPr>
            <a:r>
              <a:rPr lang="en" sz="1200">
                <a:solidFill>
                  <a:srgbClr val="232A3C"/>
                </a:solidFill>
              </a:rPr>
              <a:t>Database ERD (Entity Relationship Diagram)</a:t>
            </a:r>
            <a:endParaRPr sz="1200">
              <a:solidFill>
                <a:srgbClr val="232A3C"/>
              </a:solidFill>
            </a:endParaRPr>
          </a:p>
          <a:p>
            <a:pPr indent="-304800" lvl="1" marL="914400" rtl="0" algn="l">
              <a:lnSpc>
                <a:spcPct val="150000"/>
              </a:lnSpc>
              <a:spcBef>
                <a:spcPts val="0"/>
              </a:spcBef>
              <a:spcAft>
                <a:spcPts val="0"/>
              </a:spcAft>
              <a:buClr>
                <a:srgbClr val="232A3C"/>
              </a:buClr>
              <a:buSzPts val="1200"/>
              <a:buChar char="○"/>
            </a:pPr>
            <a:r>
              <a:rPr lang="en" sz="1200">
                <a:solidFill>
                  <a:srgbClr val="232A3C"/>
                </a:solidFill>
              </a:rPr>
              <a:t>Database credentials and access parameters.</a:t>
            </a:r>
            <a:endParaRPr sz="1200">
              <a:solidFill>
                <a:srgbClr val="232A3C"/>
              </a:solidFill>
            </a:endParaRPr>
          </a:p>
          <a:p>
            <a:pPr indent="0" lvl="0" marL="0" rtl="0" algn="l">
              <a:spcBef>
                <a:spcPts val="12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Documentation</a:t>
            </a:r>
            <a:endParaRPr/>
          </a:p>
        </p:txBody>
      </p:sp>
      <p:sp>
        <p:nvSpPr>
          <p:cNvPr id="246" name="Google Shape;246;p33"/>
          <p:cNvSpPr txBox="1"/>
          <p:nvPr>
            <p:ph idx="1" type="body"/>
          </p:nvPr>
        </p:nvSpPr>
        <p:spPr>
          <a:xfrm>
            <a:off x="311700" y="1216825"/>
            <a:ext cx="8520600" cy="3360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Storing all our files, manuals, and documents on GitHub.</a:t>
            </a:r>
            <a:endParaRPr/>
          </a:p>
          <a:p>
            <a:pPr indent="-342900" lvl="0" marL="457200" rtl="0" algn="l">
              <a:spcBef>
                <a:spcPts val="0"/>
              </a:spcBef>
              <a:spcAft>
                <a:spcPts val="0"/>
              </a:spcAft>
              <a:buSzPts val="1800"/>
              <a:buChar char="●"/>
            </a:pPr>
            <a:r>
              <a:rPr lang="en"/>
              <a:t>Also storing some of the fixIT (2018) teams files that we used.</a:t>
            </a:r>
            <a:endParaRPr/>
          </a:p>
          <a:p>
            <a:pPr indent="-342900" lvl="0" marL="457200" rtl="0" algn="l">
              <a:spcBef>
                <a:spcPts val="0"/>
              </a:spcBef>
              <a:spcAft>
                <a:spcPts val="0"/>
              </a:spcAft>
              <a:buSzPts val="1800"/>
              <a:buChar char="●"/>
            </a:pPr>
            <a:r>
              <a:rPr lang="en"/>
              <a:t>Storing it on GitHub allows any future groups to view and download our project.</a:t>
            </a:r>
            <a:endParaRPr/>
          </a:p>
          <a:p>
            <a:pPr indent="-342900" lvl="0" marL="457200" rtl="0" algn="l">
              <a:spcBef>
                <a:spcPts val="0"/>
              </a:spcBef>
              <a:spcAft>
                <a:spcPts val="0"/>
              </a:spcAft>
              <a:buSzPts val="1800"/>
              <a:buChar char="●"/>
            </a:pPr>
            <a:r>
              <a:rPr lang="en"/>
              <a:t>Provides long-term storage and documentation.</a:t>
            </a:r>
            <a:endParaRPr/>
          </a:p>
          <a:p>
            <a:pPr indent="-342900" lvl="0" marL="457200" rtl="0" algn="l">
              <a:lnSpc>
                <a:spcPct val="150000"/>
              </a:lnSpc>
              <a:spcBef>
                <a:spcPts val="0"/>
              </a:spcBef>
              <a:spcAft>
                <a:spcPts val="0"/>
              </a:spcAft>
              <a:buSzPts val="1800"/>
              <a:buChar char="●"/>
            </a:pPr>
            <a:r>
              <a:rPr lang="en"/>
              <a:t>All deliverables are located in the GitHub link located below.</a:t>
            </a:r>
            <a:endParaRPr/>
          </a:p>
          <a:p>
            <a:pPr indent="0" lvl="0" marL="0" rtl="0" algn="l">
              <a:spcBef>
                <a:spcPts val="1200"/>
              </a:spcBef>
              <a:spcAft>
                <a:spcPts val="0"/>
              </a:spcAft>
              <a:buNone/>
            </a:pPr>
            <a:r>
              <a:rPr lang="en" u="sng">
                <a:solidFill>
                  <a:schemeClr val="accent5"/>
                </a:solidFill>
                <a:hlinkClick r:id="rId3"/>
              </a:rPr>
              <a:t>https://github.com/stoicSolutions/cis490_2020_project</a:t>
            </a:r>
            <a:endParaRPr/>
          </a:p>
          <a:p>
            <a:pPr indent="0" lvl="0" marL="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Enhancements</a:t>
            </a:r>
            <a:endParaRPr/>
          </a:p>
        </p:txBody>
      </p:sp>
      <p:sp>
        <p:nvSpPr>
          <p:cNvPr id="252" name="Google Shape;252;p34"/>
          <p:cNvSpPr txBox="1"/>
          <p:nvPr>
            <p:ph idx="1" type="body"/>
          </p:nvPr>
        </p:nvSpPr>
        <p:spPr>
          <a:xfrm>
            <a:off x="311700" y="1229875"/>
            <a:ext cx="2823900" cy="98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Sample an entire Zip code via uniform spacing?</a:t>
            </a:r>
            <a:endParaRPr/>
          </a:p>
        </p:txBody>
      </p:sp>
      <p:pic>
        <p:nvPicPr>
          <p:cNvPr id="253" name="Google Shape;253;p34"/>
          <p:cNvPicPr preferRelativeResize="0"/>
          <p:nvPr/>
        </p:nvPicPr>
        <p:blipFill>
          <a:blip r:embed="rId3">
            <a:alphaModFix/>
          </a:blip>
          <a:stretch>
            <a:fillRect/>
          </a:stretch>
        </p:blipFill>
        <p:spPr>
          <a:xfrm>
            <a:off x="0" y="2218363"/>
            <a:ext cx="3914950" cy="2936224"/>
          </a:xfrm>
          <a:prstGeom prst="rect">
            <a:avLst/>
          </a:prstGeom>
          <a:noFill/>
          <a:ln>
            <a:noFill/>
          </a:ln>
        </p:spPr>
      </p:pic>
      <p:pic>
        <p:nvPicPr>
          <p:cNvPr id="254" name="Google Shape;254;p34"/>
          <p:cNvPicPr preferRelativeResize="0"/>
          <p:nvPr/>
        </p:nvPicPr>
        <p:blipFill>
          <a:blip r:embed="rId4">
            <a:alphaModFix/>
          </a:blip>
          <a:stretch>
            <a:fillRect/>
          </a:stretch>
        </p:blipFill>
        <p:spPr>
          <a:xfrm>
            <a:off x="5229050" y="0"/>
            <a:ext cx="3914950" cy="2936243"/>
          </a:xfrm>
          <a:prstGeom prst="rect">
            <a:avLst/>
          </a:prstGeom>
          <a:noFill/>
          <a:ln>
            <a:noFill/>
          </a:ln>
        </p:spPr>
      </p:pic>
      <p:sp>
        <p:nvSpPr>
          <p:cNvPr id="255" name="Google Shape;255;p34"/>
          <p:cNvSpPr txBox="1"/>
          <p:nvPr/>
        </p:nvSpPr>
        <p:spPr>
          <a:xfrm>
            <a:off x="5229050" y="2936250"/>
            <a:ext cx="2431800" cy="14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Roboto"/>
                <a:ea typeface="Roboto"/>
                <a:cs typeface="Roboto"/>
                <a:sym typeface="Roboto"/>
              </a:rPr>
              <a:t>Sample an entire Zip code via unique street name? It already exists! OSMnx</a:t>
            </a:r>
            <a:endParaRPr sz="1800">
              <a:solidFill>
                <a:schemeClr val="dk2"/>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Enhancements</a:t>
            </a:r>
            <a:endParaRPr/>
          </a:p>
        </p:txBody>
      </p:sp>
      <p:sp>
        <p:nvSpPr>
          <p:cNvPr id="261" name="Google Shape;261;p3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collection </a:t>
            </a:r>
            <a:r>
              <a:rPr lang="en"/>
              <a:t>automation</a:t>
            </a:r>
            <a:r>
              <a:rPr lang="en"/>
              <a:t> </a:t>
            </a:r>
            <a:endParaRPr/>
          </a:p>
          <a:p>
            <a:pPr indent="-342900" lvl="0" marL="457200" rtl="0" algn="l">
              <a:spcBef>
                <a:spcPts val="1600"/>
              </a:spcBef>
              <a:spcAft>
                <a:spcPts val="0"/>
              </a:spcAft>
              <a:buSzPts val="1800"/>
              <a:buChar char="●"/>
            </a:pPr>
            <a:r>
              <a:rPr lang="en"/>
              <a:t>Currently, our method of obtaining the GPX files are through manually inputting them into a website called plot-a-route.</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In order to scale up geographically, an automated method of </a:t>
            </a:r>
            <a:r>
              <a:rPr lang="en"/>
              <a:t>coordinate</a:t>
            </a:r>
            <a:r>
              <a:rPr lang="en"/>
              <a:t> polling would be needed.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Enhancements</a:t>
            </a:r>
            <a:endParaRPr/>
          </a:p>
        </p:txBody>
      </p:sp>
      <p:sp>
        <p:nvSpPr>
          <p:cNvPr id="267" name="Google Shape;267;p36"/>
          <p:cNvSpPr txBox="1"/>
          <p:nvPr>
            <p:ph idx="1" type="body"/>
          </p:nvPr>
        </p:nvSpPr>
        <p:spPr>
          <a:xfrm>
            <a:off x="311700" y="1017800"/>
            <a:ext cx="8388300" cy="32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Refining database structure to better suit larger geographic regions…</a:t>
            </a:r>
            <a:endParaRPr/>
          </a:p>
          <a:p>
            <a:pPr indent="-342900" lvl="0" marL="457200" rtl="0" algn="l">
              <a:spcBef>
                <a:spcPts val="1600"/>
              </a:spcBef>
              <a:spcAft>
                <a:spcPts val="0"/>
              </a:spcAft>
              <a:buSzPts val="1800"/>
              <a:buChar char="●"/>
            </a:pPr>
            <a:r>
              <a:rPr lang="en"/>
              <a:t>Since we were only able to manually obtain data for San Marcos, we did not need to design a database structure that was designed to consider relationships between city, county, state, or country.</a:t>
            </a:r>
            <a:endParaRPr/>
          </a:p>
          <a:p>
            <a:pPr indent="-342900" lvl="0" marL="457200" rtl="0" algn="l">
              <a:spcBef>
                <a:spcPts val="0"/>
              </a:spcBef>
              <a:spcAft>
                <a:spcPts val="0"/>
              </a:spcAft>
              <a:buSzPts val="1800"/>
              <a:buChar char="●"/>
            </a:pPr>
            <a:r>
              <a:rPr lang="en"/>
              <a:t>Dream Objective: To simply enter a Zip code and polling interval and </a:t>
            </a:r>
            <a:r>
              <a:rPr lang="en"/>
              <a:t>press go</a:t>
            </a:r>
            <a:r>
              <a:rPr lang="en"/>
              <a:t>. Furthermore, allow the data from an initial survey every 200m to build half the data of a survey every 100m.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Enhancements</a:t>
            </a:r>
            <a:endParaRPr/>
          </a:p>
        </p:txBody>
      </p:sp>
      <p:sp>
        <p:nvSpPr>
          <p:cNvPr id="273" name="Google Shape;273;p3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algorithm improvements</a:t>
            </a:r>
            <a:endParaRPr/>
          </a:p>
          <a:p>
            <a:pPr indent="-342900" lvl="0" marL="457200" rtl="0" algn="l">
              <a:spcBef>
                <a:spcPts val="1600"/>
              </a:spcBef>
              <a:spcAft>
                <a:spcPts val="0"/>
              </a:spcAft>
              <a:buSzPts val="1800"/>
              <a:buChar char="●"/>
            </a:pPr>
            <a:r>
              <a:rPr lang="en"/>
              <a:t>The machine learning algorithm can be modified further to deliver results more </a:t>
            </a:r>
            <a:r>
              <a:rPr lang="en"/>
              <a:t>efficiently</a:t>
            </a:r>
            <a:r>
              <a:rPr lang="en"/>
              <a:t> and with fewer costs. </a:t>
            </a:r>
            <a:endParaRPr/>
          </a:p>
          <a:p>
            <a:pPr indent="0" lvl="0" marL="0" rtl="0" algn="l">
              <a:spcBef>
                <a:spcPts val="1600"/>
              </a:spcBef>
              <a:spcAft>
                <a:spcPts val="0"/>
              </a:spcAft>
              <a:buNone/>
            </a:pPr>
            <a:r>
              <a:rPr lang="en"/>
              <a:t>Algorithm Modification to identify specific objects</a:t>
            </a:r>
            <a:endParaRPr/>
          </a:p>
          <a:p>
            <a:pPr indent="-342900" lvl="0" marL="457200" rtl="0" algn="l">
              <a:spcBef>
                <a:spcPts val="1600"/>
              </a:spcBef>
              <a:spcAft>
                <a:spcPts val="0"/>
              </a:spcAft>
              <a:buSzPts val="1800"/>
              <a:buChar char="●"/>
            </a:pPr>
            <a:r>
              <a:rPr lang="en"/>
              <a:t>Differentiate between pieces of litter</a:t>
            </a:r>
            <a:endParaRPr/>
          </a:p>
          <a:p>
            <a:pPr indent="-317500" lvl="1" marL="914400" rtl="0" algn="l">
              <a:spcBef>
                <a:spcPts val="0"/>
              </a:spcBef>
              <a:spcAft>
                <a:spcPts val="0"/>
              </a:spcAft>
              <a:buSzPts val="1400"/>
              <a:buChar char="○"/>
            </a:pPr>
            <a:r>
              <a:rPr lang="en"/>
              <a:t>Bottles, bags, wrappers etc.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8"/>
          <p:cNvSpPr txBox="1"/>
          <p:nvPr>
            <p:ph type="ctrTitle"/>
          </p:nvPr>
        </p:nvSpPr>
        <p:spPr>
          <a:xfrm>
            <a:off x="2099675" y="616900"/>
            <a:ext cx="62763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Stoic Solutions: Q&amp;A</a:t>
            </a:r>
            <a:endParaRPr/>
          </a:p>
        </p:txBody>
      </p:sp>
      <p:sp>
        <p:nvSpPr>
          <p:cNvPr id="279" name="Google Shape;279;p38"/>
          <p:cNvSpPr txBox="1"/>
          <p:nvPr>
            <p:ph idx="1" type="subTitle"/>
          </p:nvPr>
        </p:nvSpPr>
        <p:spPr>
          <a:xfrm>
            <a:off x="2337750" y="4135750"/>
            <a:ext cx="4468500" cy="5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Special thanks to Dr. Wu, Dr. Stewart, and Dr. Schultz</a:t>
            </a:r>
            <a:endParaRPr sz="1400"/>
          </a:p>
        </p:txBody>
      </p:sp>
      <p:pic>
        <p:nvPicPr>
          <p:cNvPr id="280" name="Google Shape;280;p38"/>
          <p:cNvPicPr preferRelativeResize="0"/>
          <p:nvPr/>
        </p:nvPicPr>
        <p:blipFill>
          <a:blip r:embed="rId3">
            <a:alphaModFix/>
          </a:blip>
          <a:stretch>
            <a:fillRect/>
          </a:stretch>
        </p:blipFill>
        <p:spPr>
          <a:xfrm>
            <a:off x="347568" y="194900"/>
            <a:ext cx="1818650" cy="16827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Project Proposal</a:t>
            </a:r>
            <a:endParaRPr/>
          </a:p>
        </p:txBody>
      </p:sp>
      <p:sp>
        <p:nvSpPr>
          <p:cNvPr id="100" name="Google Shape;100;p1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50">
                <a:solidFill>
                  <a:srgbClr val="000000"/>
                </a:solidFill>
                <a:latin typeface="Arial"/>
                <a:ea typeface="Arial"/>
                <a:cs typeface="Arial"/>
                <a:sym typeface="Arial"/>
              </a:rPr>
              <a:t>Litter is one of the major environmental issues of the coming decade. Improperly disposed objects contaminate waterways, pollute open areas, and reduce the visual appeal of natural spaces around the world. And to make matters worse, litter is largely comprised of synthetic materials like plastics which take decades to biodegrade, and much of it ends up floating in the ocean as marine debris. There are currently major initiatives in the United States and around the world to clean and prevent litter and marine debris. But how much litter is there? And are these efforts making a difference?</a:t>
            </a:r>
            <a:endParaRPr sz="1250">
              <a:solidFill>
                <a:srgbClr val="000000"/>
              </a:solidFill>
              <a:latin typeface="Arial"/>
              <a:ea typeface="Arial"/>
              <a:cs typeface="Arial"/>
              <a:sym typeface="Arial"/>
            </a:endParaRPr>
          </a:p>
          <a:p>
            <a:pPr indent="0" lvl="0" marL="0" rtl="0" algn="l">
              <a:spcBef>
                <a:spcPts val="1600"/>
              </a:spcBef>
              <a:spcAft>
                <a:spcPts val="1600"/>
              </a:spcAft>
              <a:buNone/>
            </a:pPr>
            <a:r>
              <a:rPr lang="en" sz="1250">
                <a:solidFill>
                  <a:srgbClr val="000000"/>
                </a:solidFill>
                <a:latin typeface="Arial"/>
                <a:ea typeface="Arial"/>
                <a:cs typeface="Arial"/>
                <a:sym typeface="Arial"/>
              </a:rPr>
              <a:t>The project involves resurrecting the previously-developed machine learning algorithm, refining the algorithm to include a 360-degree image capture, implementing and validating the algorithm with a sample of test images, and then pulling images from across the defined region using Google Streets and coding these images using the machine learning algorithm. These litter codes will then be passed to Team 2. The main goals are: 1.Pull images from Google Streets, 2.Collate images for ML processing to represent a defined geographic area, 3.Apply the ML algorithm to count the number of littered items in the geographical area.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Requirements</a:t>
            </a:r>
            <a:endParaRPr/>
          </a:p>
        </p:txBody>
      </p:sp>
      <p:sp>
        <p:nvSpPr>
          <p:cNvPr id="106" name="Google Shape;106;p16"/>
          <p:cNvSpPr txBox="1"/>
          <p:nvPr>
            <p:ph idx="1" type="body"/>
          </p:nvPr>
        </p:nvSpPr>
        <p:spPr>
          <a:xfrm>
            <a:off x="311700" y="1282175"/>
            <a:ext cx="4260300" cy="1936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2A3990"/>
              </a:buClr>
              <a:buSzPts val="1400"/>
              <a:buChar char="●"/>
            </a:pPr>
            <a:r>
              <a:rPr lang="en" sz="1250">
                <a:solidFill>
                  <a:srgbClr val="000000"/>
                </a:solidFill>
                <a:latin typeface="Arial"/>
                <a:ea typeface="Arial"/>
                <a:cs typeface="Arial"/>
                <a:sym typeface="Arial"/>
              </a:rPr>
              <a:t>Pull images from Google Streets.</a:t>
            </a:r>
            <a:endParaRPr sz="1250">
              <a:solidFill>
                <a:srgbClr val="000000"/>
              </a:solidFill>
              <a:latin typeface="Arial"/>
              <a:ea typeface="Arial"/>
              <a:cs typeface="Arial"/>
              <a:sym typeface="Arial"/>
            </a:endParaRPr>
          </a:p>
          <a:p>
            <a:pPr indent="-317500" lvl="0" marL="457200" rtl="0" algn="l">
              <a:spcBef>
                <a:spcPts val="0"/>
              </a:spcBef>
              <a:spcAft>
                <a:spcPts val="0"/>
              </a:spcAft>
              <a:buClr>
                <a:srgbClr val="2A3990"/>
              </a:buClr>
              <a:buSzPts val="1400"/>
              <a:buChar char="●"/>
            </a:pPr>
            <a:r>
              <a:rPr lang="en" sz="1250">
                <a:solidFill>
                  <a:srgbClr val="000000"/>
                </a:solidFill>
                <a:latin typeface="Arial"/>
                <a:ea typeface="Arial"/>
                <a:cs typeface="Arial"/>
                <a:sym typeface="Arial"/>
              </a:rPr>
              <a:t>Collate images for ML processing to represent a defined geographic area.</a:t>
            </a:r>
            <a:endParaRPr sz="1250">
              <a:solidFill>
                <a:srgbClr val="000000"/>
              </a:solidFill>
              <a:latin typeface="Arial"/>
              <a:ea typeface="Arial"/>
              <a:cs typeface="Arial"/>
              <a:sym typeface="Arial"/>
            </a:endParaRPr>
          </a:p>
          <a:p>
            <a:pPr indent="-317500" lvl="0" marL="457200" rtl="0" algn="l">
              <a:spcBef>
                <a:spcPts val="0"/>
              </a:spcBef>
              <a:spcAft>
                <a:spcPts val="0"/>
              </a:spcAft>
              <a:buClr>
                <a:srgbClr val="2A3990"/>
              </a:buClr>
              <a:buSzPts val="1400"/>
              <a:buChar char="●"/>
            </a:pPr>
            <a:r>
              <a:rPr lang="en" sz="1250">
                <a:solidFill>
                  <a:srgbClr val="000000"/>
                </a:solidFill>
                <a:latin typeface="Arial"/>
                <a:ea typeface="Arial"/>
                <a:cs typeface="Arial"/>
                <a:sym typeface="Arial"/>
              </a:rPr>
              <a:t>Apply the ML algorithm to count the number of littered items in the geographical area. </a:t>
            </a:r>
            <a:endParaRPr sz="1250">
              <a:solidFill>
                <a:srgbClr val="000000"/>
              </a:solidFill>
              <a:latin typeface="Arial"/>
              <a:ea typeface="Arial"/>
              <a:cs typeface="Arial"/>
              <a:sym typeface="Arial"/>
            </a:endParaRPr>
          </a:p>
          <a:p>
            <a:pPr indent="-307975" lvl="0" marL="457200" rtl="0" algn="l">
              <a:spcBef>
                <a:spcPts val="0"/>
              </a:spcBef>
              <a:spcAft>
                <a:spcPts val="0"/>
              </a:spcAft>
              <a:buClr>
                <a:srgbClr val="2A3990"/>
              </a:buClr>
              <a:buSzPts val="1250"/>
              <a:buFont typeface="Arial"/>
              <a:buChar char="●"/>
            </a:pPr>
            <a:r>
              <a:rPr lang="en" sz="1250">
                <a:solidFill>
                  <a:srgbClr val="000000"/>
                </a:solidFill>
                <a:latin typeface="Arial"/>
                <a:ea typeface="Arial"/>
                <a:cs typeface="Arial"/>
                <a:sym typeface="Arial"/>
              </a:rPr>
              <a:t>Create a database that holds all litter metrics for the UI team to utilize.</a:t>
            </a:r>
            <a:endParaRPr sz="1250">
              <a:solidFill>
                <a:srgbClr val="000000"/>
              </a:solidFill>
              <a:latin typeface="Arial"/>
              <a:ea typeface="Arial"/>
              <a:cs typeface="Arial"/>
              <a:sym typeface="Arial"/>
            </a:endParaRPr>
          </a:p>
          <a:p>
            <a:pPr indent="0" lvl="0" marL="457200" rtl="0" algn="l">
              <a:spcBef>
                <a:spcPts val="0"/>
              </a:spcBef>
              <a:spcAft>
                <a:spcPts val="0"/>
              </a:spcAft>
              <a:buNone/>
            </a:pPr>
            <a:r>
              <a:t/>
            </a:r>
            <a:endParaRPr sz="1250">
              <a:solidFill>
                <a:srgbClr val="000000"/>
              </a:solidFill>
              <a:latin typeface="Arial"/>
              <a:ea typeface="Arial"/>
              <a:cs typeface="Arial"/>
              <a:sym typeface="Arial"/>
            </a:endParaRPr>
          </a:p>
          <a:p>
            <a:pPr indent="0" lvl="0" marL="457200" rtl="0" algn="l">
              <a:spcBef>
                <a:spcPts val="0"/>
              </a:spcBef>
              <a:spcAft>
                <a:spcPts val="0"/>
              </a:spcAft>
              <a:buNone/>
            </a:pPr>
            <a:r>
              <a:t/>
            </a:r>
            <a:endParaRPr sz="125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107" name="Google Shape;107;p16"/>
          <p:cNvPicPr preferRelativeResize="0"/>
          <p:nvPr/>
        </p:nvPicPr>
        <p:blipFill>
          <a:blip r:embed="rId3">
            <a:alphaModFix/>
          </a:blip>
          <a:stretch>
            <a:fillRect/>
          </a:stretch>
        </p:blipFill>
        <p:spPr>
          <a:xfrm>
            <a:off x="4624575" y="1104313"/>
            <a:ext cx="4267202" cy="293488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Management</a:t>
            </a:r>
            <a:endParaRPr/>
          </a:p>
        </p:txBody>
      </p:sp>
      <p:pic>
        <p:nvPicPr>
          <p:cNvPr id="113" name="Google Shape;113;p17"/>
          <p:cNvPicPr preferRelativeResize="0"/>
          <p:nvPr/>
        </p:nvPicPr>
        <p:blipFill>
          <a:blip r:embed="rId3">
            <a:alphaModFix/>
          </a:blip>
          <a:stretch>
            <a:fillRect/>
          </a:stretch>
        </p:blipFill>
        <p:spPr>
          <a:xfrm>
            <a:off x="0" y="961175"/>
            <a:ext cx="9144001" cy="2436375"/>
          </a:xfrm>
          <a:prstGeom prst="rect">
            <a:avLst/>
          </a:prstGeom>
          <a:noFill/>
          <a:ln>
            <a:noFill/>
          </a:ln>
        </p:spPr>
      </p:pic>
      <p:sp>
        <p:nvSpPr>
          <p:cNvPr id="114" name="Google Shape;114;p17"/>
          <p:cNvSpPr txBox="1"/>
          <p:nvPr/>
        </p:nvSpPr>
        <p:spPr>
          <a:xfrm>
            <a:off x="311700" y="3397550"/>
            <a:ext cx="5794800" cy="1179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Roboto"/>
              <a:buChar char="●"/>
            </a:pPr>
            <a:r>
              <a:rPr lang="en">
                <a:latin typeface="Roboto"/>
                <a:ea typeface="Roboto"/>
                <a:cs typeface="Roboto"/>
                <a:sym typeface="Roboto"/>
              </a:rPr>
              <a:t>Main tasks, projected onto timeline, correlates with our Gantt Chart</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Milestones given below</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Management Cont. </a:t>
            </a:r>
            <a:endParaRPr/>
          </a:p>
        </p:txBody>
      </p:sp>
      <p:pic>
        <p:nvPicPr>
          <p:cNvPr id="120" name="Google Shape;120;p18"/>
          <p:cNvPicPr preferRelativeResize="0"/>
          <p:nvPr/>
        </p:nvPicPr>
        <p:blipFill>
          <a:blip r:embed="rId3">
            <a:alphaModFix/>
          </a:blip>
          <a:stretch>
            <a:fillRect/>
          </a:stretch>
        </p:blipFill>
        <p:spPr>
          <a:xfrm>
            <a:off x="0" y="1866450"/>
            <a:ext cx="5925801" cy="2999700"/>
          </a:xfrm>
          <a:prstGeom prst="rect">
            <a:avLst/>
          </a:prstGeom>
          <a:noFill/>
          <a:ln>
            <a:noFill/>
          </a:ln>
        </p:spPr>
      </p:pic>
      <p:pic>
        <p:nvPicPr>
          <p:cNvPr id="121" name="Google Shape;121;p18"/>
          <p:cNvPicPr preferRelativeResize="0"/>
          <p:nvPr/>
        </p:nvPicPr>
        <p:blipFill>
          <a:blip r:embed="rId4">
            <a:alphaModFix/>
          </a:blip>
          <a:stretch>
            <a:fillRect/>
          </a:stretch>
        </p:blipFill>
        <p:spPr>
          <a:xfrm>
            <a:off x="5925800" y="1075774"/>
            <a:ext cx="3218200" cy="328013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Management Cont.</a:t>
            </a:r>
            <a:endParaRPr/>
          </a:p>
        </p:txBody>
      </p:sp>
      <p:sp>
        <p:nvSpPr>
          <p:cNvPr id="127" name="Google Shape;127;p19"/>
          <p:cNvSpPr txBox="1"/>
          <p:nvPr>
            <p:ph idx="1" type="body"/>
          </p:nvPr>
        </p:nvSpPr>
        <p:spPr>
          <a:xfrm>
            <a:off x="311700" y="1229875"/>
            <a:ext cx="4663800" cy="3606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Stoic Solutions operating at $28.00 dollars per hour, AWS ML ran at $.29 cents per hour</a:t>
            </a:r>
            <a:endParaRPr/>
          </a:p>
          <a:p>
            <a:pPr indent="-342900" lvl="0" marL="457200" rtl="0" algn="l">
              <a:spcBef>
                <a:spcPts val="0"/>
              </a:spcBef>
              <a:spcAft>
                <a:spcPts val="0"/>
              </a:spcAft>
              <a:buSzPts val="1800"/>
              <a:buChar char="●"/>
            </a:pPr>
            <a:r>
              <a:rPr lang="en"/>
              <a:t>Phase Run Downs</a:t>
            </a:r>
            <a:endParaRPr/>
          </a:p>
          <a:p>
            <a:pPr indent="-317500" lvl="1" marL="914400" rtl="0" algn="l">
              <a:spcBef>
                <a:spcPts val="0"/>
              </a:spcBef>
              <a:spcAft>
                <a:spcPts val="0"/>
              </a:spcAft>
              <a:buSzPts val="1400"/>
              <a:buChar char="○"/>
            </a:pPr>
            <a:r>
              <a:rPr lang="en"/>
              <a:t>Phase explanation</a:t>
            </a:r>
            <a:endParaRPr/>
          </a:p>
          <a:p>
            <a:pPr indent="-317500" lvl="1" marL="914400" rtl="0" algn="l">
              <a:spcBef>
                <a:spcPts val="0"/>
              </a:spcBef>
              <a:spcAft>
                <a:spcPts val="0"/>
              </a:spcAft>
              <a:buSzPts val="1400"/>
              <a:buChar char="○"/>
            </a:pPr>
            <a:r>
              <a:rPr lang="en"/>
              <a:t>Most time estimated allocated vs actual time</a:t>
            </a:r>
            <a:endParaRPr/>
          </a:p>
          <a:p>
            <a:pPr indent="-317500" lvl="1" marL="914400" rtl="0" algn="l">
              <a:spcBef>
                <a:spcPts val="0"/>
              </a:spcBef>
              <a:spcAft>
                <a:spcPts val="0"/>
              </a:spcAft>
              <a:buSzPts val="1400"/>
              <a:buChar char="○"/>
            </a:pPr>
            <a:r>
              <a:rPr lang="en"/>
              <a:t>AWS uptimes</a:t>
            </a:r>
            <a:endParaRPr/>
          </a:p>
        </p:txBody>
      </p:sp>
      <p:pic>
        <p:nvPicPr>
          <p:cNvPr id="128" name="Google Shape;128;p19"/>
          <p:cNvPicPr preferRelativeResize="0"/>
          <p:nvPr/>
        </p:nvPicPr>
        <p:blipFill>
          <a:blip r:embed="rId3">
            <a:alphaModFix/>
          </a:blip>
          <a:stretch>
            <a:fillRect/>
          </a:stretch>
        </p:blipFill>
        <p:spPr>
          <a:xfrm>
            <a:off x="5043900" y="410000"/>
            <a:ext cx="3788399" cy="2241950"/>
          </a:xfrm>
          <a:prstGeom prst="rect">
            <a:avLst/>
          </a:prstGeom>
          <a:noFill/>
          <a:ln>
            <a:noFill/>
          </a:ln>
        </p:spPr>
      </p:pic>
      <p:pic>
        <p:nvPicPr>
          <p:cNvPr id="129" name="Google Shape;129;p19"/>
          <p:cNvPicPr preferRelativeResize="0"/>
          <p:nvPr/>
        </p:nvPicPr>
        <p:blipFill>
          <a:blip r:embed="rId4">
            <a:alphaModFix/>
          </a:blip>
          <a:stretch>
            <a:fillRect/>
          </a:stretch>
        </p:blipFill>
        <p:spPr>
          <a:xfrm>
            <a:off x="5043900" y="2651950"/>
            <a:ext cx="3788400" cy="21839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 #1 :Pulling Images from Google Street View</a:t>
            </a:r>
            <a:endParaRPr/>
          </a:p>
        </p:txBody>
      </p:sp>
      <p:sp>
        <p:nvSpPr>
          <p:cNvPr id="135" name="Google Shape;135;p20"/>
          <p:cNvSpPr txBox="1"/>
          <p:nvPr>
            <p:ph idx="1" type="body"/>
          </p:nvPr>
        </p:nvSpPr>
        <p:spPr>
          <a:xfrm>
            <a:off x="311700" y="1440375"/>
            <a:ext cx="8601600" cy="3128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Design decisions:</a:t>
            </a:r>
            <a:endParaRPr/>
          </a:p>
          <a:p>
            <a:pPr indent="-317500" lvl="1" marL="914400" rtl="0" algn="l">
              <a:spcBef>
                <a:spcPts val="0"/>
              </a:spcBef>
              <a:spcAft>
                <a:spcPts val="0"/>
              </a:spcAft>
              <a:buSzPts val="1400"/>
              <a:buChar char="○"/>
            </a:pPr>
            <a:r>
              <a:rPr lang="en"/>
              <a:t>Design decision # 1: Research revealed that Google’s Street View API does not provide a reliable way to define a geographical region in this context.</a:t>
            </a:r>
            <a:endParaRPr/>
          </a:p>
          <a:p>
            <a:pPr indent="-317500" lvl="2" marL="1371600" rtl="0" algn="l">
              <a:spcBef>
                <a:spcPts val="0"/>
              </a:spcBef>
              <a:spcAft>
                <a:spcPts val="0"/>
              </a:spcAft>
              <a:buSzPts val="1400"/>
              <a:buChar char="■"/>
            </a:pPr>
            <a:r>
              <a:rPr lang="en"/>
              <a:t>Use of the API requires that you know the coordinates </a:t>
            </a:r>
            <a:r>
              <a:rPr b="1" i="1" lang="en"/>
              <a:t>before </a:t>
            </a:r>
            <a:r>
              <a:rPr lang="en"/>
              <a:t>you query. Brute forcing all possible coordinate pairs for every street in a region isn’t possible either. (We know, because we tried)</a:t>
            </a:r>
            <a:endParaRPr/>
          </a:p>
          <a:p>
            <a:pPr indent="-317500" lvl="2" marL="1371600" rtl="0" algn="l">
              <a:spcBef>
                <a:spcPts val="0"/>
              </a:spcBef>
              <a:spcAft>
                <a:spcPts val="0"/>
              </a:spcAft>
              <a:buSzPts val="1400"/>
              <a:buChar char="■"/>
            </a:pPr>
            <a:r>
              <a:rPr lang="en"/>
              <a:t>Brute forcing at 36 foot spacing would require trying ~129,289,514 different coordinate pairs!</a:t>
            </a:r>
            <a:endParaRPr/>
          </a:p>
          <a:p>
            <a:pPr indent="-298450" lvl="3" marL="1828800" rtl="0" algn="l">
              <a:spcBef>
                <a:spcPts val="0"/>
              </a:spcBef>
              <a:spcAft>
                <a:spcPts val="0"/>
              </a:spcAft>
              <a:buSzPts val="1100"/>
              <a:buChar char="●"/>
            </a:pPr>
            <a:r>
              <a:rPr lang="en" sz="1100"/>
              <a:t>Bounding Box of San Marcos: 33.080569, 33.188339, -117.2302626, -117.1102946</a:t>
            </a:r>
            <a:endParaRPr sz="1100"/>
          </a:p>
          <a:p>
            <a:pPr indent="-298450" lvl="3" marL="1828800" rtl="0" algn="l">
              <a:spcBef>
                <a:spcPts val="0"/>
              </a:spcBef>
              <a:spcAft>
                <a:spcPts val="0"/>
              </a:spcAft>
              <a:buSzPts val="1100"/>
              <a:buChar char="●"/>
            </a:pPr>
            <a:r>
              <a:rPr lang="en" sz="1100"/>
              <a:t>ΔLatitude = .107770, ΔLongitude = .119968.</a:t>
            </a:r>
            <a:endParaRPr sz="1100"/>
          </a:p>
          <a:p>
            <a:pPr indent="-298450" lvl="3" marL="1828800" rtl="0" algn="l">
              <a:spcBef>
                <a:spcPts val="0"/>
              </a:spcBef>
              <a:spcAft>
                <a:spcPts val="0"/>
              </a:spcAft>
              <a:buSzPts val="1100"/>
              <a:buChar char="●"/>
            </a:pPr>
            <a:r>
              <a:rPr lang="en" sz="1100"/>
              <a:t>Using 36ft (</a:t>
            </a:r>
            <a:r>
              <a:rPr lang="en" sz="1100"/>
              <a:t>.01112 km) = .0001 decimal degrees.</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Brute Force</a:t>
            </a:r>
            <a:endParaRPr/>
          </a:p>
        </p:txBody>
      </p:sp>
      <p:sp>
        <p:nvSpPr>
          <p:cNvPr id="141" name="Google Shape;141;p21"/>
          <p:cNvSpPr txBox="1"/>
          <p:nvPr>
            <p:ph idx="1" type="body"/>
          </p:nvPr>
        </p:nvSpPr>
        <p:spPr>
          <a:xfrm>
            <a:off x="311700" y="1039725"/>
            <a:ext cx="8520600" cy="70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attempted to brute force using Open Street Maps at 100 ft spacing (.002741 decimal degrees).</a:t>
            </a:r>
            <a:endParaRPr/>
          </a:p>
          <a:p>
            <a:pPr indent="0" lvl="0" marL="457200" rtl="0" algn="l">
              <a:spcBef>
                <a:spcPts val="1600"/>
              </a:spcBef>
              <a:spcAft>
                <a:spcPts val="1600"/>
              </a:spcAft>
              <a:buNone/>
            </a:pPr>
            <a:r>
              <a:t/>
            </a:r>
            <a:endParaRPr/>
          </a:p>
        </p:txBody>
      </p:sp>
      <p:pic>
        <p:nvPicPr>
          <p:cNvPr id="142" name="Google Shape;142;p21"/>
          <p:cNvPicPr preferRelativeResize="0"/>
          <p:nvPr/>
        </p:nvPicPr>
        <p:blipFill>
          <a:blip r:embed="rId3">
            <a:alphaModFix/>
          </a:blip>
          <a:stretch>
            <a:fillRect/>
          </a:stretch>
        </p:blipFill>
        <p:spPr>
          <a:xfrm>
            <a:off x="5171075" y="1893600"/>
            <a:ext cx="3291890" cy="2560600"/>
          </a:xfrm>
          <a:prstGeom prst="rect">
            <a:avLst/>
          </a:prstGeom>
          <a:noFill/>
          <a:ln>
            <a:noFill/>
          </a:ln>
        </p:spPr>
      </p:pic>
      <p:pic>
        <p:nvPicPr>
          <p:cNvPr id="143" name="Google Shape;143;p21"/>
          <p:cNvPicPr preferRelativeResize="0"/>
          <p:nvPr/>
        </p:nvPicPr>
        <p:blipFill>
          <a:blip r:embed="rId4">
            <a:alphaModFix/>
          </a:blip>
          <a:stretch>
            <a:fillRect/>
          </a:stretch>
        </p:blipFill>
        <p:spPr>
          <a:xfrm>
            <a:off x="835500" y="1893612"/>
            <a:ext cx="3414125" cy="2560588"/>
          </a:xfrm>
          <a:prstGeom prst="rect">
            <a:avLst/>
          </a:prstGeom>
          <a:noFill/>
          <a:ln>
            <a:noFill/>
          </a:ln>
        </p:spPr>
      </p:pic>
      <p:sp>
        <p:nvSpPr>
          <p:cNvPr id="144" name="Google Shape;144;p21"/>
          <p:cNvSpPr txBox="1"/>
          <p:nvPr>
            <p:ph idx="1" type="body"/>
          </p:nvPr>
        </p:nvSpPr>
        <p:spPr>
          <a:xfrm>
            <a:off x="1255875" y="1630675"/>
            <a:ext cx="2573400" cy="55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Overv</a:t>
            </a:r>
            <a:r>
              <a:rPr lang="en" sz="1400"/>
              <a:t>iew of San Marcos </a:t>
            </a:r>
            <a:endParaRPr sz="1400"/>
          </a:p>
          <a:p>
            <a:pPr indent="0" lvl="0" marL="457200" rtl="0" algn="l">
              <a:spcBef>
                <a:spcPts val="1600"/>
              </a:spcBef>
              <a:spcAft>
                <a:spcPts val="1600"/>
              </a:spcAft>
              <a:buNone/>
            </a:pPr>
            <a:r>
              <a:t/>
            </a:r>
            <a:endParaRPr/>
          </a:p>
        </p:txBody>
      </p:sp>
      <p:sp>
        <p:nvSpPr>
          <p:cNvPr id="145" name="Google Shape;145;p21"/>
          <p:cNvSpPr txBox="1"/>
          <p:nvPr>
            <p:ph idx="1" type="body"/>
          </p:nvPr>
        </p:nvSpPr>
        <p:spPr>
          <a:xfrm>
            <a:off x="5591438" y="1630675"/>
            <a:ext cx="2573400" cy="55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Closer look at</a:t>
            </a:r>
            <a:r>
              <a:rPr lang="en" sz="1400"/>
              <a:t> San Marcos </a:t>
            </a:r>
            <a:endParaRPr sz="1400"/>
          </a:p>
          <a:p>
            <a:pPr indent="0" lvl="0" marL="457200" rtl="0" algn="l">
              <a:spcBef>
                <a:spcPts val="1600"/>
              </a:spcBef>
              <a:spcAft>
                <a:spcPts val="1600"/>
              </a:spcAft>
              <a:buNone/>
            </a:pPr>
            <a:r>
              <a:t/>
            </a:r>
            <a:endParaRPr/>
          </a:p>
        </p:txBody>
      </p:sp>
      <p:sp>
        <p:nvSpPr>
          <p:cNvPr id="146" name="Google Shape;146;p21"/>
          <p:cNvSpPr/>
          <p:nvPr/>
        </p:nvSpPr>
        <p:spPr>
          <a:xfrm>
            <a:off x="2742875" y="3498725"/>
            <a:ext cx="147300" cy="10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21"/>
          <p:cNvCxnSpPr/>
          <p:nvPr/>
        </p:nvCxnSpPr>
        <p:spPr>
          <a:xfrm flipH="1" rot="10800000">
            <a:off x="2890175" y="2210400"/>
            <a:ext cx="2695500" cy="1294800"/>
          </a:xfrm>
          <a:prstGeom prst="straightConnector1">
            <a:avLst/>
          </a:prstGeom>
          <a:noFill/>
          <a:ln cap="flat" cmpd="sng" w="9525">
            <a:solidFill>
              <a:schemeClr val="dk2"/>
            </a:solidFill>
            <a:prstDash val="solid"/>
            <a:round/>
            <a:headEnd len="med" w="med" type="none"/>
            <a:tailEnd len="med" w="med" type="none"/>
          </a:ln>
        </p:spPr>
      </p:cxnSp>
      <p:cxnSp>
        <p:nvCxnSpPr>
          <p:cNvPr id="148" name="Google Shape;148;p21"/>
          <p:cNvCxnSpPr/>
          <p:nvPr/>
        </p:nvCxnSpPr>
        <p:spPr>
          <a:xfrm>
            <a:off x="2878325" y="3607925"/>
            <a:ext cx="2707200" cy="565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